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82"/>
  </p:notesMasterIdLst>
  <p:handoutMasterIdLst>
    <p:handoutMasterId r:id="rId83"/>
  </p:handoutMasterIdLst>
  <p:sldIdLst>
    <p:sldId id="265" r:id="rId2"/>
    <p:sldId id="266" r:id="rId3"/>
    <p:sldId id="385" r:id="rId4"/>
    <p:sldId id="331" r:id="rId5"/>
    <p:sldId id="369" r:id="rId6"/>
    <p:sldId id="425" r:id="rId7"/>
    <p:sldId id="426" r:id="rId8"/>
    <p:sldId id="427" r:id="rId9"/>
    <p:sldId id="428" r:id="rId10"/>
    <p:sldId id="429" r:id="rId11"/>
    <p:sldId id="430" r:id="rId12"/>
    <p:sldId id="305" r:id="rId13"/>
    <p:sldId id="299" r:id="rId14"/>
    <p:sldId id="300" r:id="rId15"/>
    <p:sldId id="356" r:id="rId16"/>
    <p:sldId id="358" r:id="rId17"/>
    <p:sldId id="431" r:id="rId18"/>
    <p:sldId id="357" r:id="rId19"/>
    <p:sldId id="359" r:id="rId20"/>
    <p:sldId id="360" r:id="rId21"/>
    <p:sldId id="362" r:id="rId22"/>
    <p:sldId id="363" r:id="rId23"/>
    <p:sldId id="364" r:id="rId24"/>
    <p:sldId id="365" r:id="rId25"/>
    <p:sldId id="366" r:id="rId26"/>
    <p:sldId id="330" r:id="rId27"/>
    <p:sldId id="368" r:id="rId28"/>
    <p:sldId id="367" r:id="rId29"/>
    <p:sldId id="374" r:id="rId30"/>
    <p:sldId id="413" r:id="rId31"/>
    <p:sldId id="414" r:id="rId32"/>
    <p:sldId id="415" r:id="rId33"/>
    <p:sldId id="416" r:id="rId34"/>
    <p:sldId id="417" r:id="rId35"/>
    <p:sldId id="418" r:id="rId36"/>
    <p:sldId id="419" r:id="rId37"/>
    <p:sldId id="420" r:id="rId38"/>
    <p:sldId id="421" r:id="rId39"/>
    <p:sldId id="422" r:id="rId40"/>
    <p:sldId id="423" r:id="rId41"/>
    <p:sldId id="424" r:id="rId42"/>
    <p:sldId id="370" r:id="rId43"/>
    <p:sldId id="372" r:id="rId44"/>
    <p:sldId id="432" r:id="rId45"/>
    <p:sldId id="376" r:id="rId46"/>
    <p:sldId id="388" r:id="rId47"/>
    <p:sldId id="389" r:id="rId48"/>
    <p:sldId id="390" r:id="rId49"/>
    <p:sldId id="391" r:id="rId50"/>
    <p:sldId id="392" r:id="rId51"/>
    <p:sldId id="393" r:id="rId52"/>
    <p:sldId id="394" r:id="rId53"/>
    <p:sldId id="395" r:id="rId54"/>
    <p:sldId id="371" r:id="rId55"/>
    <p:sldId id="375" r:id="rId56"/>
    <p:sldId id="377" r:id="rId57"/>
    <p:sldId id="378" r:id="rId58"/>
    <p:sldId id="379" r:id="rId59"/>
    <p:sldId id="380" r:id="rId60"/>
    <p:sldId id="381" r:id="rId61"/>
    <p:sldId id="382" r:id="rId62"/>
    <p:sldId id="383" r:id="rId63"/>
    <p:sldId id="386" r:id="rId64"/>
    <p:sldId id="387" r:id="rId65"/>
    <p:sldId id="396" r:id="rId66"/>
    <p:sldId id="397" r:id="rId67"/>
    <p:sldId id="398" r:id="rId68"/>
    <p:sldId id="399" r:id="rId69"/>
    <p:sldId id="400" r:id="rId70"/>
    <p:sldId id="401" r:id="rId71"/>
    <p:sldId id="403" r:id="rId72"/>
    <p:sldId id="404" r:id="rId73"/>
    <p:sldId id="433" r:id="rId74"/>
    <p:sldId id="405" r:id="rId75"/>
    <p:sldId id="406" r:id="rId76"/>
    <p:sldId id="408" r:id="rId77"/>
    <p:sldId id="409" r:id="rId78"/>
    <p:sldId id="410" r:id="rId79"/>
    <p:sldId id="326" r:id="rId80"/>
    <p:sldId id="261" r:id="rId81"/>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87" autoAdjust="0"/>
    <p:restoredTop sz="86269" autoAdjust="0"/>
  </p:normalViewPr>
  <p:slideViewPr>
    <p:cSldViewPr snapToGrid="0">
      <p:cViewPr varScale="1">
        <p:scale>
          <a:sx n="132" d="100"/>
          <a:sy n="132" d="100"/>
        </p:scale>
        <p:origin x="1512" y="176"/>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6/6/19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6/6/19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01995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7251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in the IAM &amp; admin console,</a:t>
            </a:r>
            <a:r>
              <a:rPr lang="en-US" baseline="0" dirty="0"/>
              <a:t> click on “Create Service Account”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94084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47875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175971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257459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237473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1717437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325014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289168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642114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585271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206328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3734218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3664556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64167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3666635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018659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2984593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2095312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274882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4063270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140057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3092296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4165242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786564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1007138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4240358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3064695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3341706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36150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418918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804645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415567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922533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1344774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3905903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2520019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587889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3217754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69544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204960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390017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2453963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85100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926328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059641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36650160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1517604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1613049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3512354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1227943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190276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2894765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555080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19219004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261536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29269613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1579710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877452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12825556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39878723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8948242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75</a:t>
            </a:fld>
            <a:endParaRPr lang="en-US"/>
          </a:p>
        </p:txBody>
      </p:sp>
    </p:spTree>
    <p:extLst>
      <p:ext uri="{BB962C8B-B14F-4D97-AF65-F5344CB8AC3E}">
        <p14:creationId xmlns:p14="http://schemas.microsoft.com/office/powerpoint/2010/main" val="1049537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398828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76</a:t>
            </a:fld>
            <a:endParaRPr lang="en-US"/>
          </a:p>
        </p:txBody>
      </p:sp>
    </p:spTree>
    <p:extLst>
      <p:ext uri="{BB962C8B-B14F-4D97-AF65-F5344CB8AC3E}">
        <p14:creationId xmlns:p14="http://schemas.microsoft.com/office/powerpoint/2010/main" val="14764493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77</a:t>
            </a:fld>
            <a:endParaRPr lang="en-US"/>
          </a:p>
        </p:txBody>
      </p:sp>
    </p:spTree>
    <p:extLst>
      <p:ext uri="{BB962C8B-B14F-4D97-AF65-F5344CB8AC3E}">
        <p14:creationId xmlns:p14="http://schemas.microsoft.com/office/powerpoint/2010/main" val="21001039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78</a:t>
            </a:fld>
            <a:endParaRPr lang="en-US"/>
          </a:p>
        </p:txBody>
      </p:sp>
    </p:spTree>
    <p:extLst>
      <p:ext uri="{BB962C8B-B14F-4D97-AF65-F5344CB8AC3E}">
        <p14:creationId xmlns:p14="http://schemas.microsoft.com/office/powerpoint/2010/main" val="18149623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the steps above, you should now have all the GCP Services sending data into buckets, Pub/Sub topics or available through REST.  You are now ready to hook up Splunk and 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79</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80</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20977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320353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7"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stonesplunk/cooking_with_Splunk_and_GCP/issu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cloud.google.com/logging/docs/audit/"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logging/docs/view/basic-filters"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cloud.google.com/logging/docs/view/advanced-filters"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hyperlink" Target="https://cloud.google.com/logging/docs/view/filters-library"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GCP and Splunk</a:t>
            </a:r>
          </a:p>
        </p:txBody>
      </p:sp>
      <p:sp>
        <p:nvSpPr>
          <p:cNvPr id="3" name="Text Placeholder 2"/>
          <p:cNvSpPr>
            <a:spLocks noGrp="1"/>
          </p:cNvSpPr>
          <p:nvPr>
            <p:ph type="body" sz="quarter" idx="12"/>
          </p:nvPr>
        </p:nvSpPr>
        <p:spPr/>
        <p:txBody>
          <a:bodyPr/>
          <a:lstStyle/>
          <a:p>
            <a:r>
              <a:rPr lang="en-US" dirty="0"/>
              <a:t>Module 1 : Configuring GCP</a:t>
            </a:r>
          </a:p>
        </p:txBody>
      </p:sp>
      <p:sp>
        <p:nvSpPr>
          <p:cNvPr id="5" name="Text Placeholder 4"/>
          <p:cNvSpPr>
            <a:spLocks noGrp="1"/>
          </p:cNvSpPr>
          <p:nvPr>
            <p:ph type="body" sz="quarter" idx="14"/>
          </p:nvPr>
        </p:nvSpPr>
        <p:spPr>
          <a:xfrm>
            <a:off x="506461" y="2930350"/>
            <a:ext cx="5954628" cy="1144416"/>
          </a:xfrm>
        </p:spPr>
        <p:txBody>
          <a:bodyPr/>
          <a:lstStyle/>
          <a:p>
            <a:r>
              <a:rPr lang="en-US" dirty="0" err="1"/>
              <a:t>Nic</a:t>
            </a:r>
            <a:r>
              <a:rPr lang="en-US" dirty="0"/>
              <a:t> Stone | Solutions Engineer </a:t>
            </a:r>
          </a:p>
          <a:p>
            <a:r>
              <a:rPr lang="en-US" dirty="0"/>
              <a:t>Global Strategic Alliances Partner Integrations</a:t>
            </a:r>
          </a:p>
        </p:txBody>
      </p:sp>
      <p:pic>
        <p:nvPicPr>
          <p:cNvPr id="7" name="Graphic 6">
            <a:extLst>
              <a:ext uri="{FF2B5EF4-FFF2-40B4-BE49-F238E27FC236}">
                <a16:creationId xmlns:a16="http://schemas.microsoft.com/office/drawing/2014/main" id="{3D40D93D-5A53-3946-8C67-A5FDD8C46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Select the </a:t>
            </a:r>
            <a:r>
              <a:rPr lang="en-US" sz="1600" dirty="0" err="1">
                <a:latin typeface="Consolas" panose="020B0609020204030204" pitchFamily="49" charset="0"/>
                <a:cs typeface="Consolas" panose="020B0609020204030204" pitchFamily="49" charset="0"/>
              </a:rPr>
              <a:t>storage.buckets.list</a:t>
            </a:r>
            <a:r>
              <a:rPr lang="en-US" sz="1600" dirty="0">
                <a:latin typeface="Consolas" panose="020B0609020204030204" pitchFamily="49" charset="0"/>
                <a:cs typeface="Consolas" panose="020B0609020204030204" pitchFamily="49" charset="0"/>
              </a:rPr>
              <a:t> </a:t>
            </a:r>
            <a:r>
              <a:rPr lang="en-US" sz="1600" dirty="0"/>
              <a:t>checkbox in the permissions table, then click Add.</a:t>
            </a:r>
            <a:endParaRPr lang="en-US" sz="16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29365F65-32CE-B84B-B1BE-42F04D1D4CF0}"/>
              </a:ext>
            </a:extLst>
          </p:cNvPr>
          <p:cNvSpPr txBox="1"/>
          <p:nvPr/>
        </p:nvSpPr>
        <p:spPr>
          <a:xfrm flipH="1">
            <a:off x="219092" y="2777279"/>
            <a:ext cx="1251120" cy="738664"/>
          </a:xfrm>
          <a:prstGeom prst="rect">
            <a:avLst/>
          </a:prstGeom>
          <a:noFill/>
        </p:spPr>
        <p:txBody>
          <a:bodyPr wrap="square" lIns="0" tIns="0" rIns="0" bIns="0" rtlCol="0">
            <a:spAutoFit/>
          </a:bodyPr>
          <a:lstStyle/>
          <a:p>
            <a:r>
              <a:rPr lang="en-US" sz="2400" dirty="0"/>
              <a:t>Select the checkbox</a:t>
            </a:r>
          </a:p>
        </p:txBody>
      </p:sp>
      <p:pic>
        <p:nvPicPr>
          <p:cNvPr id="5" name="Picture 4">
            <a:extLst>
              <a:ext uri="{FF2B5EF4-FFF2-40B4-BE49-F238E27FC236}">
                <a16:creationId xmlns:a16="http://schemas.microsoft.com/office/drawing/2014/main" id="{AB5E1B6B-DCF7-F341-A919-1C42B7124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86" y="1172847"/>
            <a:ext cx="5195145" cy="3578195"/>
          </a:xfrm>
          <a:prstGeom prst="rect">
            <a:avLst/>
          </a:prstGeom>
        </p:spPr>
      </p:pic>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a:off x="1470212" y="3146611"/>
            <a:ext cx="1631576" cy="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02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Confirm role settings, then click Create. Keep track of the name of this newly created role as you will need it in the next step.</a:t>
            </a:r>
            <a:endParaRPr lang="en-US" sz="1600" dirty="0">
              <a:latin typeface="Consolas" panose="020B0609020204030204" pitchFamily="49" charset="0"/>
              <a:cs typeface="Consolas" panose="020B0609020204030204" pitchFamily="49" charset="0"/>
            </a:endParaRPr>
          </a:p>
        </p:txBody>
      </p:sp>
      <p:pic>
        <p:nvPicPr>
          <p:cNvPr id="6" name="Picture 5">
            <a:extLst>
              <a:ext uri="{FF2B5EF4-FFF2-40B4-BE49-F238E27FC236}">
                <a16:creationId xmlns:a16="http://schemas.microsoft.com/office/drawing/2014/main" id="{38C72881-99E2-2944-9292-40CB8626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76" y="1318555"/>
            <a:ext cx="5700468" cy="3123310"/>
          </a:xfrm>
          <a:prstGeom prst="rect">
            <a:avLst/>
          </a:prstGeom>
        </p:spPr>
      </p:pic>
    </p:spTree>
    <p:extLst>
      <p:ext uri="{BB962C8B-B14F-4D97-AF65-F5344CB8AC3E}">
        <p14:creationId xmlns:p14="http://schemas.microsoft.com/office/powerpoint/2010/main" val="14408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998" y="281504"/>
            <a:ext cx="8459906" cy="332690"/>
          </a:xfrm>
        </p:spPr>
        <p:txBody>
          <a:bodyPr/>
          <a:lstStyle/>
          <a:p>
            <a:r>
              <a:rPr lang="en-US" dirty="0"/>
              <a:t>Creating a Service account – Part 2</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Service accounts</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flipV="1">
            <a:off x="1406769" y="3316412"/>
            <a:ext cx="1838849" cy="17550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2</a:t>
            </a:r>
          </a:p>
        </p:txBody>
      </p:sp>
      <p:sp>
        <p:nvSpPr>
          <p:cNvPr id="4" name="Subtitle 3"/>
          <p:cNvSpPr>
            <a:spLocks noGrp="1"/>
          </p:cNvSpPr>
          <p:nvPr>
            <p:ph type="subTitle" idx="12"/>
          </p:nvPr>
        </p:nvSpPr>
        <p:spPr/>
        <p:txBody>
          <a:bodyPr/>
          <a:lstStyle/>
          <a:p>
            <a:r>
              <a:rPr lang="en-US" dirty="0"/>
              <a:t>Click Create Service Account</a:t>
            </a:r>
          </a:p>
        </p:txBody>
      </p:sp>
      <p:pic>
        <p:nvPicPr>
          <p:cNvPr id="5" name="Picture 4">
            <a:extLst>
              <a:ext uri="{FF2B5EF4-FFF2-40B4-BE49-F238E27FC236}">
                <a16:creationId xmlns:a16="http://schemas.microsoft.com/office/drawing/2014/main" id="{51622249-C7E4-AC40-BC2C-709DF900A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44" y="1064958"/>
            <a:ext cx="6310365" cy="3509457"/>
          </a:xfrm>
          <a:prstGeom prst="rect">
            <a:avLst/>
          </a:prstGeom>
        </p:spPr>
      </p:pic>
      <p:sp>
        <p:nvSpPr>
          <p:cNvPr id="7" name="TextBox 6">
            <a:extLst>
              <a:ext uri="{FF2B5EF4-FFF2-40B4-BE49-F238E27FC236}">
                <a16:creationId xmlns:a16="http://schemas.microsoft.com/office/drawing/2014/main" id="{2005964D-F279-2D47-90F4-FD61F3F79B0C}"/>
              </a:ext>
            </a:extLst>
          </p:cNvPr>
          <p:cNvSpPr txBox="1"/>
          <p:nvPr/>
        </p:nvSpPr>
        <p:spPr>
          <a:xfrm flipH="1">
            <a:off x="265394" y="2190242"/>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27E3D3F2-D2F7-8A4F-ABE6-9EFB9FA25567}"/>
              </a:ext>
            </a:extLst>
          </p:cNvPr>
          <p:cNvCxnSpPr>
            <a:cxnSpLocks/>
          </p:cNvCxnSpPr>
          <p:nvPr/>
        </p:nvCxnSpPr>
        <p:spPr>
          <a:xfrm flipV="1">
            <a:off x="1587640" y="1497204"/>
            <a:ext cx="2833635" cy="8777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2</a:t>
            </a:r>
          </a:p>
        </p:txBody>
      </p:sp>
      <p:sp>
        <p:nvSpPr>
          <p:cNvPr id="4" name="Subtitle 3"/>
          <p:cNvSpPr>
            <a:spLocks noGrp="1"/>
          </p:cNvSpPr>
          <p:nvPr>
            <p:ph type="subTitle" idx="12"/>
          </p:nvPr>
        </p:nvSpPr>
        <p:spPr/>
        <p:txBody>
          <a:bodyPr/>
          <a:lstStyle/>
          <a:p>
            <a:r>
              <a:rPr lang="en-US" dirty="0"/>
              <a:t>Provide Service account name, Service account ID, Service account description</a:t>
            </a:r>
          </a:p>
        </p:txBody>
      </p:sp>
      <p:pic>
        <p:nvPicPr>
          <p:cNvPr id="5" name="Picture 4">
            <a:extLst>
              <a:ext uri="{FF2B5EF4-FFF2-40B4-BE49-F238E27FC236}">
                <a16:creationId xmlns:a16="http://schemas.microsoft.com/office/drawing/2014/main" id="{618C3356-D08C-8041-AD37-7EC6B5C1E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70" y="1060954"/>
            <a:ext cx="8235083" cy="3511045"/>
          </a:xfrm>
          <a:prstGeom prst="rect">
            <a:avLst/>
          </a:prstGeom>
        </p:spPr>
      </p:pic>
    </p:spTree>
    <p:extLst>
      <p:ext uri="{BB962C8B-B14F-4D97-AF65-F5344CB8AC3E}">
        <p14:creationId xmlns:p14="http://schemas.microsoft.com/office/powerpoint/2010/main" val="1590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388085" y="693709"/>
            <a:ext cx="8455193" cy="300468"/>
          </a:xfrm>
        </p:spPr>
        <p:txBody>
          <a:bodyPr/>
          <a:lstStyle/>
          <a:p>
            <a:r>
              <a:rPr lang="en-US" dirty="0"/>
              <a:t>Add roles to service account – A breakdown of what roles to add to support which services is on the </a:t>
            </a:r>
            <a:r>
              <a:rPr lang="en-US" b="1" dirty="0"/>
              <a:t>next slide</a:t>
            </a:r>
            <a:r>
              <a:rPr lang="en-US" dirty="0"/>
              <a:t>. Additional roles can be added later if needed.</a:t>
            </a:r>
          </a:p>
        </p:txBody>
      </p:sp>
      <p:pic>
        <p:nvPicPr>
          <p:cNvPr id="6" name="Picture 5">
            <a:extLst>
              <a:ext uri="{FF2B5EF4-FFF2-40B4-BE49-F238E27FC236}">
                <a16:creationId xmlns:a16="http://schemas.microsoft.com/office/drawing/2014/main" id="{BC31C715-2D25-7143-B5FB-6265C87D0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327" y="1264417"/>
            <a:ext cx="6162710" cy="3295091"/>
          </a:xfrm>
          <a:prstGeom prst="rect">
            <a:avLst/>
          </a:prstGeom>
        </p:spPr>
      </p:pic>
    </p:spTree>
    <p:extLst>
      <p:ext uri="{BB962C8B-B14F-4D97-AF65-F5344CB8AC3E}">
        <p14:creationId xmlns:p14="http://schemas.microsoft.com/office/powerpoint/2010/main" val="136157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1010061" y="645872"/>
            <a:ext cx="7123878" cy="300468"/>
          </a:xfrm>
        </p:spPr>
        <p:txBody>
          <a:bodyPr/>
          <a:lstStyle/>
          <a:p>
            <a:r>
              <a:rPr lang="en-US" dirty="0"/>
              <a:t>Simple breakdown of GCP services to required Service account roles. Add the following roles to your Service account.</a:t>
            </a:r>
          </a:p>
        </p:txBody>
      </p:sp>
      <p:sp>
        <p:nvSpPr>
          <p:cNvPr id="2" name="TextBox 1">
            <a:extLst>
              <a:ext uri="{FF2B5EF4-FFF2-40B4-BE49-F238E27FC236}">
                <a16:creationId xmlns:a16="http://schemas.microsoft.com/office/drawing/2014/main" id="{0E546C95-EB24-324E-B2F3-E33A59CCED64}"/>
              </a:ext>
            </a:extLst>
          </p:cNvPr>
          <p:cNvSpPr txBox="1"/>
          <p:nvPr/>
        </p:nvSpPr>
        <p:spPr>
          <a:xfrm>
            <a:off x="342047" y="1202104"/>
            <a:ext cx="8901266"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Service: </a:t>
            </a:r>
            <a:r>
              <a:rPr lang="en-US" sz="2400" b="1" dirty="0"/>
              <a:t>GCP Storage </a:t>
            </a:r>
          </a:p>
          <a:p>
            <a:pPr marL="750888" lvl="1" indent="-342900">
              <a:buFont typeface="Arial" panose="020B0604020202020204" pitchFamily="34" charset="0"/>
              <a:buChar char="•"/>
            </a:pPr>
            <a:r>
              <a:rPr lang="en-US" sz="2400" dirty="0"/>
              <a:t>Roles: </a:t>
            </a:r>
            <a:r>
              <a:rPr lang="en-US" dirty="0"/>
              <a:t>(</a:t>
            </a:r>
            <a:r>
              <a:rPr lang="en-US" b="1" dirty="0"/>
              <a:t>Custom </a:t>
            </a:r>
            <a:r>
              <a:rPr lang="en-US" b="1"/>
              <a:t>Viewer Role, </a:t>
            </a:r>
            <a:r>
              <a:rPr lang="en-US" dirty="0"/>
              <a:t>Storage -&gt; </a:t>
            </a:r>
            <a:r>
              <a:rPr lang="en-US" b="1" dirty="0"/>
              <a:t>Storage Object Viewer</a:t>
            </a:r>
            <a:r>
              <a:rPr lang="en-US" dirty="0"/>
              <a:t>): </a:t>
            </a:r>
          </a:p>
          <a:p>
            <a:pPr marL="1158875" lvl="2" indent="-342900">
              <a:buFont typeface="Arial" panose="020B0604020202020204" pitchFamily="34" charset="0"/>
              <a:buChar char="•"/>
            </a:pPr>
            <a:r>
              <a:rPr lang="en-US" sz="2400" dirty="0"/>
              <a:t>Role permission/s are used for the Billing report input</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Service: </a:t>
            </a:r>
            <a:r>
              <a:rPr lang="en-US" sz="2400" b="1" dirty="0"/>
              <a:t>GCP Monitoring</a:t>
            </a:r>
            <a:r>
              <a:rPr lang="en-US" sz="2400" dirty="0"/>
              <a:t> </a:t>
            </a:r>
          </a:p>
          <a:p>
            <a:pPr marL="750888" lvl="1" indent="-342900">
              <a:buFont typeface="Arial" panose="020B0604020202020204" pitchFamily="34" charset="0"/>
              <a:buChar char="•"/>
            </a:pPr>
            <a:r>
              <a:rPr lang="en-US" sz="2400" dirty="0"/>
              <a:t>Roles:</a:t>
            </a:r>
            <a:r>
              <a:rPr lang="en-US" dirty="0"/>
              <a:t> (Monitoring -&gt; </a:t>
            </a:r>
            <a:r>
              <a:rPr lang="en-US" b="1" dirty="0"/>
              <a:t>Monitoring Viewer</a:t>
            </a:r>
            <a:r>
              <a:rPr lang="en-US" dirty="0"/>
              <a:t>): </a:t>
            </a:r>
          </a:p>
          <a:p>
            <a:pPr marL="1158875" lvl="2" indent="-342900">
              <a:buFont typeface="Arial" panose="020B0604020202020204" pitchFamily="34" charset="0"/>
              <a:buChar char="•"/>
            </a:pPr>
            <a:r>
              <a:rPr lang="en-US" sz="2400" dirty="0"/>
              <a:t>Role permission/s are used for the Cloud Monitoring input</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Service: </a:t>
            </a:r>
            <a:r>
              <a:rPr lang="en-US" sz="2400" b="1" dirty="0"/>
              <a:t>GCP Pub/Sub </a:t>
            </a:r>
          </a:p>
          <a:p>
            <a:pPr marL="750888" lvl="1" indent="-342900">
              <a:buFont typeface="Arial" panose="020B0604020202020204" pitchFamily="34" charset="0"/>
              <a:buChar char="•"/>
            </a:pPr>
            <a:r>
              <a:rPr lang="en-US" sz="2400" dirty="0"/>
              <a:t>Roles: </a:t>
            </a:r>
            <a:r>
              <a:rPr lang="en-US" dirty="0"/>
              <a:t>(Pub/Sub -&gt; </a:t>
            </a:r>
            <a:r>
              <a:rPr lang="en-US" b="1" dirty="0"/>
              <a:t>Pub/Sub Subscriber</a:t>
            </a:r>
            <a:r>
              <a:rPr lang="en-US" dirty="0"/>
              <a:t>, Pub/Sub -&gt; </a:t>
            </a:r>
            <a:r>
              <a:rPr lang="en-US" b="1" dirty="0"/>
              <a:t>Pub/Sub Viewer</a:t>
            </a:r>
            <a:r>
              <a:rPr lang="en-US" dirty="0"/>
              <a:t>):</a:t>
            </a:r>
          </a:p>
          <a:p>
            <a:pPr marL="1158875" lvl="2" indent="-342900">
              <a:buFont typeface="Arial" panose="020B0604020202020204" pitchFamily="34" charset="0"/>
              <a:buChar char="•"/>
            </a:pPr>
            <a:r>
              <a:rPr lang="en-US" sz="2400" dirty="0"/>
              <a:t>Role permission/s are used for the Pub/Sub input</a:t>
            </a:r>
          </a:p>
        </p:txBody>
      </p:sp>
    </p:spTree>
    <p:extLst>
      <p:ext uri="{BB962C8B-B14F-4D97-AF65-F5344CB8AC3E}">
        <p14:creationId xmlns:p14="http://schemas.microsoft.com/office/powerpoint/2010/main" val="3606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1010061" y="645872"/>
            <a:ext cx="7123878" cy="300468"/>
          </a:xfrm>
        </p:spPr>
        <p:txBody>
          <a:bodyPr/>
          <a:lstStyle/>
          <a:p>
            <a:r>
              <a:rPr lang="en-US" dirty="0"/>
              <a:t>Custom Storage viewer role.</a:t>
            </a:r>
          </a:p>
        </p:txBody>
      </p:sp>
      <p:sp>
        <p:nvSpPr>
          <p:cNvPr id="2" name="TextBox 1">
            <a:extLst>
              <a:ext uri="{FF2B5EF4-FFF2-40B4-BE49-F238E27FC236}">
                <a16:creationId xmlns:a16="http://schemas.microsoft.com/office/drawing/2014/main" id="{0E546C95-EB24-324E-B2F3-E33A59CCED64}"/>
              </a:ext>
            </a:extLst>
          </p:cNvPr>
          <p:cNvSpPr txBox="1"/>
          <p:nvPr/>
        </p:nvSpPr>
        <p:spPr>
          <a:xfrm>
            <a:off x="610287" y="1121421"/>
            <a:ext cx="7923425"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Don’t forget to Add the custom Storage viewer role created earlier to the Service account permissions!	</a:t>
            </a:r>
          </a:p>
        </p:txBody>
      </p:sp>
    </p:spTree>
    <p:extLst>
      <p:ext uri="{BB962C8B-B14F-4D97-AF65-F5344CB8AC3E}">
        <p14:creationId xmlns:p14="http://schemas.microsoft.com/office/powerpoint/2010/main" val="416313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Create the key used by the Splunk Add-on for GCP</a:t>
            </a:r>
          </a:p>
        </p:txBody>
      </p:sp>
      <p:pic>
        <p:nvPicPr>
          <p:cNvPr id="5" name="Picture 4">
            <a:extLst>
              <a:ext uri="{FF2B5EF4-FFF2-40B4-BE49-F238E27FC236}">
                <a16:creationId xmlns:a16="http://schemas.microsoft.com/office/drawing/2014/main" id="{44B9203E-D1A5-7749-AE15-DAE04A48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318" y="946340"/>
            <a:ext cx="6233924" cy="3323562"/>
          </a:xfrm>
          <a:prstGeom prst="rect">
            <a:avLst/>
          </a:prstGeom>
        </p:spPr>
      </p:pic>
      <p:sp>
        <p:nvSpPr>
          <p:cNvPr id="7" name="TextBox 6">
            <a:extLst>
              <a:ext uri="{FF2B5EF4-FFF2-40B4-BE49-F238E27FC236}">
                <a16:creationId xmlns:a16="http://schemas.microsoft.com/office/drawing/2014/main" id="{8469CB99-8B54-7A45-BA20-D6D7C9EC5D05}"/>
              </a:ext>
            </a:extLst>
          </p:cNvPr>
          <p:cNvSpPr txBox="1"/>
          <p:nvPr/>
        </p:nvSpPr>
        <p:spPr>
          <a:xfrm flipH="1">
            <a:off x="265394" y="2190242"/>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587640" y="2374908"/>
            <a:ext cx="2190540" cy="123245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34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Select JSON as your key type, create and download the key</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203237" y="1276455"/>
            <a:ext cx="1613648" cy="369332"/>
          </a:xfrm>
          <a:prstGeom prst="rect">
            <a:avLst/>
          </a:prstGeom>
          <a:noFill/>
        </p:spPr>
        <p:txBody>
          <a:bodyPr wrap="square" lIns="0" tIns="0" rIns="0" bIns="0" rtlCol="0">
            <a:spAutoFit/>
          </a:bodyPr>
          <a:lstStyle/>
          <a:p>
            <a:r>
              <a:rPr lang="en-US" sz="2400" dirty="0"/>
              <a:t>Click here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63307" y="2190243"/>
            <a:ext cx="2318151" cy="738664"/>
          </a:xfrm>
          <a:prstGeom prst="rect">
            <a:avLst/>
          </a:prstGeom>
          <a:noFill/>
        </p:spPr>
        <p:txBody>
          <a:bodyPr wrap="square" lIns="0" tIns="0" rIns="0" bIns="0" rtlCol="0">
            <a:spAutoFit/>
          </a:bodyPr>
          <a:lstStyle/>
          <a:p>
            <a:r>
              <a:rPr lang="en-US" sz="2400" dirty="0"/>
              <a:t>Key is downloaded after creation</a:t>
            </a:r>
          </a:p>
        </p:txBody>
      </p:sp>
      <p:pic>
        <p:nvPicPr>
          <p:cNvPr id="5" name="Picture 4">
            <a:extLst>
              <a:ext uri="{FF2B5EF4-FFF2-40B4-BE49-F238E27FC236}">
                <a16:creationId xmlns:a16="http://schemas.microsoft.com/office/drawing/2014/main" id="{E0403FFE-E0CA-E841-99E3-F2B107158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107" y="1385862"/>
            <a:ext cx="6179426" cy="3316767"/>
          </a:xfrm>
          <a:prstGeom prst="rect">
            <a:avLst/>
          </a:prstGeom>
        </p:spPr>
      </p:pic>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689618" y="1516152"/>
            <a:ext cx="4439877" cy="132753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8D9481-2218-3349-8700-469E9BDB8CC6}"/>
              </a:ext>
            </a:extLst>
          </p:cNvPr>
          <p:cNvCxnSpPr>
            <a:cxnSpLocks/>
            <a:stCxn id="11" idx="1"/>
          </p:cNvCxnSpPr>
          <p:nvPr/>
        </p:nvCxnSpPr>
        <p:spPr>
          <a:xfrm>
            <a:off x="2381458" y="2559575"/>
            <a:ext cx="542612" cy="18717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10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GCP Service accounts and roles</a:t>
            </a:r>
          </a:p>
          <a:p>
            <a:pPr lvl="1"/>
            <a:r>
              <a:rPr lang="en-US" dirty="0"/>
              <a:t>Create a Google Cloud Service account (per project)</a:t>
            </a:r>
          </a:p>
          <a:p>
            <a:pPr lvl="1"/>
            <a:r>
              <a:rPr lang="en-US" dirty="0"/>
              <a:t>Add a role to each created service account</a:t>
            </a:r>
          </a:p>
          <a:p>
            <a:r>
              <a:rPr lang="en-US" dirty="0"/>
              <a:t>Setup GCP Cloud Billing</a:t>
            </a:r>
          </a:p>
          <a:p>
            <a:r>
              <a:rPr lang="en-US" dirty="0"/>
              <a:t>Setup GCP Cloud Monitoring (</a:t>
            </a:r>
            <a:r>
              <a:rPr lang="en-US" dirty="0" err="1"/>
              <a:t>Stackdriver</a:t>
            </a:r>
            <a:r>
              <a:rPr lang="en-US" dirty="0"/>
              <a:t> monitoring)</a:t>
            </a:r>
          </a:p>
          <a:p>
            <a:r>
              <a:rPr lang="en-US" dirty="0"/>
              <a:t>Setup GCP Pub/Sub (</a:t>
            </a:r>
            <a:r>
              <a:rPr lang="en-US" dirty="0" err="1"/>
              <a:t>Stackdriver</a:t>
            </a:r>
            <a:r>
              <a:rPr lang="en-US" dirty="0"/>
              <a:t> logging)</a:t>
            </a:r>
          </a:p>
        </p:txBody>
      </p:sp>
      <p:sp>
        <p:nvSpPr>
          <p:cNvPr id="3" name="Title 2"/>
          <p:cNvSpPr>
            <a:spLocks noGrp="1"/>
          </p:cNvSpPr>
          <p:nvPr>
            <p:ph type="title"/>
          </p:nvPr>
        </p:nvSpPr>
        <p:spPr/>
        <p:txBody>
          <a:bodyPr/>
          <a:lstStyle/>
          <a:p>
            <a:r>
              <a:rPr lang="en-US" dirty="0"/>
              <a:t>Setting up GCP</a:t>
            </a:r>
          </a:p>
        </p:txBody>
      </p:sp>
      <p:sp>
        <p:nvSpPr>
          <p:cNvPr id="4" name="Subtitle 3"/>
          <p:cNvSpPr>
            <a:spLocks noGrp="1"/>
          </p:cNvSpPr>
          <p:nvPr>
            <p:ph type="subTitle" idx="12"/>
          </p:nvPr>
        </p:nvSpPr>
        <p:spPr/>
        <p:txBody>
          <a:bodyPr/>
          <a:lstStyle/>
          <a:p>
            <a:r>
              <a:rPr lang="en-US" dirty="0"/>
              <a:t>Configuring GCP to collect and send data into Splunk</a:t>
            </a:r>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Important note!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708409" y="1386375"/>
            <a:ext cx="7727181" cy="2954655"/>
          </a:xfrm>
          <a:prstGeom prst="rect">
            <a:avLst/>
          </a:prstGeom>
          <a:noFill/>
        </p:spPr>
        <p:txBody>
          <a:bodyPr wrap="square" lIns="0" tIns="0" rIns="0" bIns="0" rtlCol="0">
            <a:spAutoFit/>
          </a:bodyPr>
          <a:lstStyle/>
          <a:p>
            <a:r>
              <a:rPr lang="en-US" sz="2400" dirty="0"/>
              <a:t>Keep track of the key generated and downloaded in this step. It will be needed during setup of the Splunk Add-on for GCP.</a:t>
            </a:r>
          </a:p>
          <a:p>
            <a:endParaRPr lang="en-US" sz="2400" dirty="0"/>
          </a:p>
          <a:p>
            <a:r>
              <a:rPr lang="en-US" sz="2400" dirty="0"/>
              <a:t>It is also worth copying the full email address of the Service account (format: </a:t>
            </a:r>
            <a:r>
              <a:rPr lang="en-US" sz="2400" dirty="0">
                <a:latin typeface="Consolas" panose="020B0609020204030204" pitchFamily="49" charset="0"/>
                <a:cs typeface="Consolas" panose="020B0609020204030204" pitchFamily="49" charset="0"/>
              </a:rPr>
              <a:t>my-service-account@my-project-123456.iam.gserviceaccount.com</a:t>
            </a:r>
            <a:r>
              <a:rPr lang="en-US" sz="2400" dirty="0"/>
              <a:t>) to a temporary clipboard somewhere. You will need to copy paste this for future </a:t>
            </a:r>
            <a:r>
              <a:rPr lang="en-US" sz="2400" dirty="0" err="1"/>
              <a:t>permissioning</a:t>
            </a:r>
            <a:r>
              <a:rPr lang="en-US" sz="2400" dirty="0"/>
              <a:t> steps.</a:t>
            </a:r>
          </a:p>
        </p:txBody>
      </p:sp>
    </p:spTree>
    <p:extLst>
      <p:ext uri="{BB962C8B-B14F-4D97-AF65-F5344CB8AC3E}">
        <p14:creationId xmlns:p14="http://schemas.microsoft.com/office/powerpoint/2010/main" val="33479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D7F4C3C-01AA-4547-9C66-A20EDFA2E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72" y="1278806"/>
            <a:ext cx="6661411" cy="3262372"/>
          </a:xfrm>
          <a:prstGeom prst="rect">
            <a:avLst/>
          </a:prstGeom>
        </p:spPr>
      </p:pic>
      <p:sp>
        <p:nvSpPr>
          <p:cNvPr id="3" name="Title 2"/>
          <p:cNvSpPr>
            <a:spLocks noGrp="1"/>
          </p:cNvSpPr>
          <p:nvPr>
            <p:ph type="title"/>
          </p:nvPr>
        </p:nvSpPr>
        <p:spPr/>
        <p:txBody>
          <a:bodyPr/>
          <a:lstStyle/>
          <a:p>
            <a:r>
              <a:rPr lang="en-US" dirty="0"/>
              <a:t>Editing Service account roles – Part 4 (Optional)</a:t>
            </a:r>
          </a:p>
        </p:txBody>
      </p:sp>
      <p:sp>
        <p:nvSpPr>
          <p:cNvPr id="4" name="Subtitle 3"/>
          <p:cNvSpPr>
            <a:spLocks noGrp="1"/>
          </p:cNvSpPr>
          <p:nvPr>
            <p:ph type="subTitle" idx="12"/>
          </p:nvPr>
        </p:nvSpPr>
        <p:spPr>
          <a:xfrm>
            <a:off x="505030" y="668489"/>
            <a:ext cx="8133939" cy="300468"/>
          </a:xfrm>
        </p:spPr>
        <p:txBody>
          <a:bodyPr/>
          <a:lstStyle/>
          <a:p>
            <a:r>
              <a:rPr lang="en-US" dirty="0"/>
              <a:t>Editing Service account roles is done through the </a:t>
            </a:r>
            <a:r>
              <a:rPr lang="en-US" b="1" dirty="0"/>
              <a:t>IAM </a:t>
            </a:r>
            <a:r>
              <a:rPr lang="en-US" dirty="0"/>
              <a:t>console dashboard </a:t>
            </a:r>
            <a:r>
              <a:rPr lang="en-US" b="1" dirty="0"/>
              <a:t>NOT </a:t>
            </a:r>
            <a:r>
              <a:rPr lang="en-US" dirty="0"/>
              <a:t>the service account console</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102598" y="1778310"/>
            <a:ext cx="1613648" cy="369332"/>
          </a:xfrm>
          <a:prstGeom prst="rect">
            <a:avLst/>
          </a:prstGeom>
          <a:noFill/>
        </p:spPr>
        <p:txBody>
          <a:bodyPr wrap="square" lIns="0" tIns="0" rIns="0" bIns="0" rtlCol="0">
            <a:spAutoFit/>
          </a:bodyPr>
          <a:lstStyle/>
          <a:p>
            <a:r>
              <a:rPr lang="en-US" sz="2400" dirty="0"/>
              <a:t>Click here</a:t>
            </a:r>
          </a:p>
        </p:txBody>
      </p:sp>
      <p:sp>
        <p:nvSpPr>
          <p:cNvPr id="14" name="TextBox 13">
            <a:extLst>
              <a:ext uri="{FF2B5EF4-FFF2-40B4-BE49-F238E27FC236}">
                <a16:creationId xmlns:a16="http://schemas.microsoft.com/office/drawing/2014/main" id="{20B1FBEE-7CEE-984D-9438-BD4B2382B45B}"/>
              </a:ext>
            </a:extLst>
          </p:cNvPr>
          <p:cNvSpPr txBox="1"/>
          <p:nvPr/>
        </p:nvSpPr>
        <p:spPr>
          <a:xfrm flipH="1">
            <a:off x="102596" y="3383926"/>
            <a:ext cx="1796541" cy="1107996"/>
          </a:xfrm>
          <a:prstGeom prst="rect">
            <a:avLst/>
          </a:prstGeom>
          <a:noFill/>
        </p:spPr>
        <p:txBody>
          <a:bodyPr wrap="square" lIns="0" tIns="0" rIns="0" bIns="0" rtlCol="0">
            <a:spAutoFit/>
          </a:bodyPr>
          <a:lstStyle/>
          <a:p>
            <a:r>
              <a:rPr lang="en-US" sz="2400" dirty="0"/>
              <a:t>Click here to edit Service account roles</a:t>
            </a:r>
          </a:p>
        </p:txBody>
      </p:sp>
      <p:cxnSp>
        <p:nvCxnSpPr>
          <p:cNvPr id="15" name="Straight Arrow Connector 14">
            <a:extLst>
              <a:ext uri="{FF2B5EF4-FFF2-40B4-BE49-F238E27FC236}">
                <a16:creationId xmlns:a16="http://schemas.microsoft.com/office/drawing/2014/main" id="{84A97477-3505-3640-86AE-6D003FFDF153}"/>
              </a:ext>
            </a:extLst>
          </p:cNvPr>
          <p:cNvCxnSpPr>
            <a:cxnSpLocks/>
          </p:cNvCxnSpPr>
          <p:nvPr/>
        </p:nvCxnSpPr>
        <p:spPr>
          <a:xfrm flipV="1">
            <a:off x="1716246" y="2909992"/>
            <a:ext cx="5759728" cy="104905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flipV="1">
            <a:off x="1507253" y="1878056"/>
            <a:ext cx="874205" cy="8492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Editing Service account roles – Part 4 (Optional)</a:t>
            </a:r>
          </a:p>
        </p:txBody>
      </p:sp>
      <p:sp>
        <p:nvSpPr>
          <p:cNvPr id="4" name="Subtitle 3"/>
          <p:cNvSpPr>
            <a:spLocks noGrp="1"/>
          </p:cNvSpPr>
          <p:nvPr>
            <p:ph type="subTitle" idx="12"/>
          </p:nvPr>
        </p:nvSpPr>
        <p:spPr>
          <a:xfrm>
            <a:off x="505030" y="668489"/>
            <a:ext cx="8133939" cy="300468"/>
          </a:xfrm>
        </p:spPr>
        <p:txBody>
          <a:bodyPr/>
          <a:lstStyle/>
          <a:p>
            <a:r>
              <a:rPr lang="en-US" dirty="0"/>
              <a:t>Add, remove, and modify roles attached to a service account</a:t>
            </a:r>
          </a:p>
        </p:txBody>
      </p:sp>
      <p:pic>
        <p:nvPicPr>
          <p:cNvPr id="5" name="Picture 4">
            <a:extLst>
              <a:ext uri="{FF2B5EF4-FFF2-40B4-BE49-F238E27FC236}">
                <a16:creationId xmlns:a16="http://schemas.microsoft.com/office/drawing/2014/main" id="{8FFC62F4-0174-6741-9C8D-AB347DC7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7" y="1071961"/>
            <a:ext cx="7325250" cy="3609121"/>
          </a:xfrm>
          <a:prstGeom prst="rect">
            <a:avLst/>
          </a:prstGeom>
        </p:spPr>
      </p:pic>
    </p:spTree>
    <p:extLst>
      <p:ext uri="{BB962C8B-B14F-4D97-AF65-F5344CB8AC3E}">
        <p14:creationId xmlns:p14="http://schemas.microsoft.com/office/powerpoint/2010/main" val="14724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FF7ACC-5C9A-DE44-A43B-85D00E13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556" y="1353797"/>
            <a:ext cx="6662056" cy="3273672"/>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505030" y="668489"/>
            <a:ext cx="8133939" cy="300468"/>
          </a:xfrm>
        </p:spPr>
        <p:txBody>
          <a:bodyPr/>
          <a:lstStyle/>
          <a:p>
            <a:r>
              <a:rPr lang="en-US" dirty="0"/>
              <a:t>Generating Service account keys is done through the </a:t>
            </a:r>
            <a:r>
              <a:rPr lang="en-US" b="1" dirty="0"/>
              <a:t>Service account </a:t>
            </a:r>
            <a:r>
              <a:rPr lang="en-US" dirty="0"/>
              <a:t>console dashboard </a:t>
            </a:r>
            <a:r>
              <a:rPr lang="en-US" b="1" dirty="0"/>
              <a:t>NOT </a:t>
            </a:r>
            <a:r>
              <a:rPr lang="en-US" dirty="0"/>
              <a:t>the IAM console</a:t>
            </a:r>
          </a:p>
        </p:txBody>
      </p:sp>
      <p:sp>
        <p:nvSpPr>
          <p:cNvPr id="7" name="TextBox 6">
            <a:extLst>
              <a:ext uri="{FF2B5EF4-FFF2-40B4-BE49-F238E27FC236}">
                <a16:creationId xmlns:a16="http://schemas.microsoft.com/office/drawing/2014/main" id="{F380E6F0-9C9D-7148-B858-FFCE97E9AB5B}"/>
              </a:ext>
            </a:extLst>
          </p:cNvPr>
          <p:cNvSpPr txBox="1"/>
          <p:nvPr/>
        </p:nvSpPr>
        <p:spPr>
          <a:xfrm flipH="1">
            <a:off x="95501" y="1991262"/>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BCB86F9-CAA8-5041-BBC2-8A6282AD29AD}"/>
              </a:ext>
            </a:extLst>
          </p:cNvPr>
          <p:cNvCxnSpPr>
            <a:cxnSpLocks/>
          </p:cNvCxnSpPr>
          <p:nvPr/>
        </p:nvCxnSpPr>
        <p:spPr>
          <a:xfrm>
            <a:off x="1416818" y="2175928"/>
            <a:ext cx="655001" cy="38383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17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748370-4724-D34A-891E-C091833C8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48" y="1201621"/>
            <a:ext cx="7234813" cy="3531505"/>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505030" y="668489"/>
            <a:ext cx="8133939" cy="300468"/>
          </a:xfrm>
        </p:spPr>
        <p:txBody>
          <a:bodyPr/>
          <a:lstStyle/>
          <a:p>
            <a:r>
              <a:rPr lang="en-US" dirty="0"/>
              <a:t>Under Actions, select Create key. Use Edit to change the Name or Description of the Service account</a:t>
            </a:r>
          </a:p>
        </p:txBody>
      </p:sp>
      <p:sp>
        <p:nvSpPr>
          <p:cNvPr id="7" name="TextBox 6">
            <a:extLst>
              <a:ext uri="{FF2B5EF4-FFF2-40B4-BE49-F238E27FC236}">
                <a16:creationId xmlns:a16="http://schemas.microsoft.com/office/drawing/2014/main" id="{F380E6F0-9C9D-7148-B858-FFCE97E9AB5B}"/>
              </a:ext>
            </a:extLst>
          </p:cNvPr>
          <p:cNvSpPr txBox="1"/>
          <p:nvPr/>
        </p:nvSpPr>
        <p:spPr>
          <a:xfrm flipH="1">
            <a:off x="95501" y="1991262"/>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BCB86F9-CAA8-5041-BBC2-8A6282AD29AD}"/>
              </a:ext>
            </a:extLst>
          </p:cNvPr>
          <p:cNvCxnSpPr>
            <a:cxnSpLocks/>
          </p:cNvCxnSpPr>
          <p:nvPr/>
        </p:nvCxnSpPr>
        <p:spPr>
          <a:xfrm>
            <a:off x="1416818" y="2175928"/>
            <a:ext cx="7094136" cy="89886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21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B08145-C48D-7F43-9025-B11BD7DA0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813" y="1291756"/>
            <a:ext cx="6346352" cy="3107988"/>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1010061" y="645872"/>
            <a:ext cx="7123878" cy="300468"/>
          </a:xfrm>
        </p:spPr>
        <p:txBody>
          <a:bodyPr/>
          <a:lstStyle/>
          <a:p>
            <a:r>
              <a:rPr lang="en-US" dirty="0"/>
              <a:t>Select JSON as your key type, create and download the key</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113549" y="3215175"/>
            <a:ext cx="2318151" cy="738664"/>
          </a:xfrm>
          <a:prstGeom prst="rect">
            <a:avLst/>
          </a:prstGeom>
          <a:noFill/>
        </p:spPr>
        <p:txBody>
          <a:bodyPr wrap="square" lIns="0" tIns="0" rIns="0" bIns="0" rtlCol="0">
            <a:spAutoFit/>
          </a:bodyPr>
          <a:lstStyle/>
          <a:p>
            <a:r>
              <a:rPr lang="en-US" sz="2400" dirty="0"/>
              <a:t>Key is downloaded after creation</a:t>
            </a:r>
          </a:p>
        </p:txBody>
      </p: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467059" y="2686751"/>
            <a:ext cx="5174901" cy="64133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8D9481-2218-3349-8700-469E9BDB8CC6}"/>
              </a:ext>
            </a:extLst>
          </p:cNvPr>
          <p:cNvCxnSpPr>
            <a:cxnSpLocks/>
            <a:stCxn id="11" idx="1"/>
          </p:cNvCxnSpPr>
          <p:nvPr/>
        </p:nvCxnSpPr>
        <p:spPr>
          <a:xfrm>
            <a:off x="2431700" y="3584507"/>
            <a:ext cx="612951" cy="62575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7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2185" y="732517"/>
            <a:ext cx="5548738" cy="2124536"/>
          </a:xfrm>
        </p:spPr>
        <p:txBody>
          <a:bodyPr/>
          <a:lstStyle/>
          <a:p>
            <a:r>
              <a:rPr lang="en-US" dirty="0"/>
              <a:t>Configure GCP services</a:t>
            </a:r>
          </a:p>
        </p:txBody>
      </p:sp>
      <p:sp>
        <p:nvSpPr>
          <p:cNvPr id="3" name="Subtitle 2"/>
          <p:cNvSpPr>
            <a:spLocks noGrp="1"/>
          </p:cNvSpPr>
          <p:nvPr>
            <p:ph type="subTitle" idx="1"/>
          </p:nvPr>
        </p:nvSpPr>
        <p:spPr/>
        <p:txBody>
          <a:bodyPr/>
          <a:lstStyle/>
          <a:p>
            <a:r>
              <a:rPr lang="en-US" dirty="0"/>
              <a:t>For some GCP service data that Splunk Add-on for GCP can index, additional GCP-side configuration is required.</a:t>
            </a:r>
          </a:p>
        </p:txBody>
      </p:sp>
    </p:spTree>
    <p:extLst>
      <p:ext uri="{BB962C8B-B14F-4D97-AF65-F5344CB8AC3E}">
        <p14:creationId xmlns:p14="http://schemas.microsoft.com/office/powerpoint/2010/main" val="52304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GCP billing </a:t>
            </a:r>
          </a:p>
          <a:p>
            <a:pPr lvl="1"/>
            <a:r>
              <a:rPr lang="en-US" dirty="0"/>
              <a:t>Setting up GCP Monitoring </a:t>
            </a:r>
          </a:p>
          <a:p>
            <a:pPr lvl="1"/>
            <a:r>
              <a:rPr lang="en-US" dirty="0"/>
              <a:t>Setting up GCP </a:t>
            </a:r>
            <a:r>
              <a:rPr lang="en-US" dirty="0" err="1"/>
              <a:t>Stackdriver</a:t>
            </a:r>
            <a:r>
              <a:rPr lang="en-US" dirty="0"/>
              <a:t> log export</a:t>
            </a:r>
          </a:p>
          <a:p>
            <a:pPr lvl="1"/>
            <a:r>
              <a:rPr lang="en-US" dirty="0"/>
              <a:t>Setting up GCP Pub/Sub</a:t>
            </a:r>
            <a:endParaRPr lang="en-US" b="1" dirty="0"/>
          </a:p>
        </p:txBody>
      </p:sp>
      <p:sp>
        <p:nvSpPr>
          <p:cNvPr id="3" name="Title 2"/>
          <p:cNvSpPr>
            <a:spLocks noGrp="1"/>
          </p:cNvSpPr>
          <p:nvPr>
            <p:ph type="title"/>
          </p:nvPr>
        </p:nvSpPr>
        <p:spPr/>
        <p:txBody>
          <a:bodyPr/>
          <a:lstStyle/>
          <a:p>
            <a:r>
              <a:rPr lang="en-US" dirty="0"/>
              <a:t>Table of Contents: GCP Setup</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32877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1075175" y="732517"/>
            <a:ext cx="7005748" cy="2124536"/>
          </a:xfrm>
        </p:spPr>
        <p:txBody>
          <a:bodyPr/>
          <a:lstStyle/>
          <a:p>
            <a:r>
              <a:rPr lang="en-US" dirty="0"/>
              <a:t>Configure GCP billing export </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p:txBody>
          <a:bodyPr/>
          <a:lstStyle/>
          <a:p>
            <a:r>
              <a:rPr lang="en-US" dirty="0"/>
              <a:t>To get your daily usage and cost estimates data in Splunk, you must enable billing export data.</a:t>
            </a:r>
          </a:p>
        </p:txBody>
      </p:sp>
    </p:spTree>
    <p:extLst>
      <p:ext uri="{BB962C8B-B14F-4D97-AF65-F5344CB8AC3E}">
        <p14:creationId xmlns:p14="http://schemas.microsoft.com/office/powerpoint/2010/main" val="38918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Creating a bucket in Google Cloud Storage</a:t>
            </a:r>
          </a:p>
          <a:p>
            <a:pPr lvl="1"/>
            <a:r>
              <a:rPr lang="en-US" dirty="0"/>
              <a:t>Permissioning the Cloud Storage Bucket</a:t>
            </a:r>
          </a:p>
          <a:p>
            <a:pPr lvl="1"/>
            <a:r>
              <a:rPr lang="en-US" dirty="0"/>
              <a:t>Configuration of GCP billing export</a:t>
            </a:r>
          </a:p>
        </p:txBody>
      </p:sp>
      <p:sp>
        <p:nvSpPr>
          <p:cNvPr id="3" name="Title 2"/>
          <p:cNvSpPr>
            <a:spLocks noGrp="1"/>
          </p:cNvSpPr>
          <p:nvPr>
            <p:ph type="title"/>
          </p:nvPr>
        </p:nvSpPr>
        <p:spPr/>
        <p:txBody>
          <a:bodyPr/>
          <a:lstStyle/>
          <a:p>
            <a:r>
              <a:rPr lang="en-US" dirty="0"/>
              <a:t>Table of Contents: GCP billing export </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02154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you are in the right GCP project!</a:t>
            </a:r>
          </a:p>
          <a:p>
            <a:pPr lvl="1"/>
            <a:r>
              <a:rPr lang="en-US" dirty="0"/>
              <a:t>If something seems to be missing or looks off, double check that you are logged in with the right Google account and are in the correct GCP project.</a:t>
            </a:r>
          </a:p>
          <a:p>
            <a:pPr lvl="1"/>
            <a:endParaRPr lang="en-US" dirty="0"/>
          </a:p>
          <a:p>
            <a:pPr lvl="1"/>
            <a:endParaRPr lang="en-US" dirty="0"/>
          </a:p>
          <a:p>
            <a:pPr lvl="1"/>
            <a:endParaRPr lang="en-US" dirty="0"/>
          </a:p>
          <a:p>
            <a:pPr lvl="1"/>
            <a:endParaRPr lang="en-US" dirty="0"/>
          </a:p>
          <a:p>
            <a:pPr lvl="1"/>
            <a:endParaRPr lang="en-US" dirty="0"/>
          </a:p>
          <a:p>
            <a:pPr marL="208360" lvl="1" indent="0">
              <a:buNone/>
            </a:pPr>
            <a:endParaRPr lang="en-US" dirty="0"/>
          </a:p>
          <a:p>
            <a:r>
              <a:rPr lang="en-US"/>
              <a:t>Please create a </a:t>
            </a:r>
            <a:r>
              <a:rPr lang="en-US">
                <a:hlinkClick r:id="rId3"/>
              </a:rPr>
              <a:t>GitHub Issue</a:t>
            </a:r>
            <a:r>
              <a:rPr lang="en-US"/>
              <a:t> for any typos, bugs, issues, enhancement requests, etc.</a:t>
            </a:r>
            <a:endParaRPr lang="en-US" dirty="0"/>
          </a:p>
        </p:txBody>
      </p:sp>
      <p:sp>
        <p:nvSpPr>
          <p:cNvPr id="3" name="Title 2"/>
          <p:cNvSpPr>
            <a:spLocks noGrp="1"/>
          </p:cNvSpPr>
          <p:nvPr>
            <p:ph type="title"/>
          </p:nvPr>
        </p:nvSpPr>
        <p:spPr/>
        <p:txBody>
          <a:bodyPr/>
          <a:lstStyle/>
          <a:p>
            <a:r>
              <a:rPr lang="en-US" dirty="0"/>
              <a:t>Setting up GCP</a:t>
            </a:r>
          </a:p>
        </p:txBody>
      </p:sp>
      <p:sp>
        <p:nvSpPr>
          <p:cNvPr id="4" name="Subtitle 3"/>
          <p:cNvSpPr>
            <a:spLocks noGrp="1"/>
          </p:cNvSpPr>
          <p:nvPr>
            <p:ph type="subTitle" idx="12"/>
          </p:nvPr>
        </p:nvSpPr>
        <p:spPr/>
        <p:txBody>
          <a:bodyPr/>
          <a:lstStyle/>
          <a:p>
            <a:r>
              <a:rPr lang="en-US" dirty="0"/>
              <a:t>Important notes</a:t>
            </a:r>
          </a:p>
        </p:txBody>
      </p:sp>
    </p:spTree>
    <p:extLst>
      <p:ext uri="{BB962C8B-B14F-4D97-AF65-F5344CB8AC3E}">
        <p14:creationId xmlns:p14="http://schemas.microsoft.com/office/powerpoint/2010/main" val="222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Storage and click.</a:t>
            </a:r>
          </a:p>
        </p:txBody>
      </p: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9657520B-5190-8040-8BC9-402EE29F0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943" y="1024666"/>
            <a:ext cx="6918848" cy="3464156"/>
          </a:xfrm>
          <a:prstGeom prst="rect">
            <a:avLst/>
          </a:prstGeom>
        </p:spPr>
      </p:pic>
      <p:cxnSp>
        <p:nvCxnSpPr>
          <p:cNvPr id="7" name="Straight Arrow Connector 6"/>
          <p:cNvCxnSpPr>
            <a:cxnSpLocks/>
          </p:cNvCxnSpPr>
          <p:nvPr/>
        </p:nvCxnSpPr>
        <p:spPr>
          <a:xfrm>
            <a:off x="1489685" y="2074440"/>
            <a:ext cx="771194" cy="106064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81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87CB30-5E07-5547-8FC5-D10CCBD25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016" y="1179113"/>
            <a:ext cx="7090850" cy="3552695"/>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Click Create Bucket</a:t>
            </a:r>
          </a:p>
        </p:txBody>
      </p: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a:t>Click here</a:t>
            </a:r>
          </a:p>
        </p:txBody>
      </p:sp>
      <p:cxnSp>
        <p:nvCxnSpPr>
          <p:cNvPr id="7" name="Straight Arrow Connector 6"/>
          <p:cNvCxnSpPr>
            <a:cxnSpLocks/>
          </p:cNvCxnSpPr>
          <p:nvPr/>
        </p:nvCxnSpPr>
        <p:spPr>
          <a:xfrm flipV="1">
            <a:off x="1489685" y="1547446"/>
            <a:ext cx="2429172" cy="5269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Provide a name for the bucket and click Create. Keep track of this bucket name for the next part.</a:t>
            </a:r>
          </a:p>
        </p:txBody>
      </p:sp>
      <p:pic>
        <p:nvPicPr>
          <p:cNvPr id="10" name="Picture 9">
            <a:extLst>
              <a:ext uri="{FF2B5EF4-FFF2-40B4-BE49-F238E27FC236}">
                <a16:creationId xmlns:a16="http://schemas.microsoft.com/office/drawing/2014/main" id="{642EDFDC-E4E8-4847-BCBF-29EEA1083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9" y="1275681"/>
            <a:ext cx="6712300" cy="3388376"/>
          </a:xfrm>
          <a:prstGeom prst="rect">
            <a:avLst/>
          </a:prstGeom>
        </p:spPr>
      </p:pic>
    </p:spTree>
    <p:extLst>
      <p:ext uri="{BB962C8B-B14F-4D97-AF65-F5344CB8AC3E}">
        <p14:creationId xmlns:p14="http://schemas.microsoft.com/office/powerpoint/2010/main" val="154525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BD8E91-A75A-DA42-85D3-CB9A302C7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044" y="1119507"/>
            <a:ext cx="7004822" cy="3433080"/>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Storage, hover and click Browser.</a:t>
            </a:r>
          </a:p>
        </p:txBody>
      </p:sp>
      <p:sp>
        <p:nvSpPr>
          <p:cNvPr id="7" name="TextBox 6">
            <a:extLst>
              <a:ext uri="{FF2B5EF4-FFF2-40B4-BE49-F238E27FC236}">
                <a16:creationId xmlns:a16="http://schemas.microsoft.com/office/drawing/2014/main" id="{47A5617E-8C77-8042-A989-E27D336F78B7}"/>
              </a:ext>
            </a:extLst>
          </p:cNvPr>
          <p:cNvSpPr txBox="1"/>
          <p:nvPr/>
        </p:nvSpPr>
        <p:spPr>
          <a:xfrm flipH="1">
            <a:off x="177915" y="3226205"/>
            <a:ext cx="1319289" cy="738664"/>
          </a:xfrm>
          <a:prstGeom prst="rect">
            <a:avLst/>
          </a:prstGeom>
          <a:noFill/>
        </p:spPr>
        <p:txBody>
          <a:bodyPr wrap="square" lIns="0" tIns="0" rIns="0" bIns="0" rtlCol="0">
            <a:spAutoFit/>
          </a:bodyPr>
          <a:lstStyle/>
          <a:p>
            <a:r>
              <a:rPr lang="en-US" sz="2400" dirty="0"/>
              <a:t>Then click here</a:t>
            </a:r>
          </a:p>
        </p:txBody>
      </p:sp>
      <p:cxnSp>
        <p:nvCxnSpPr>
          <p:cNvPr id="8" name="Straight Arrow Connector 7">
            <a:extLst>
              <a:ext uri="{FF2B5EF4-FFF2-40B4-BE49-F238E27FC236}">
                <a16:creationId xmlns:a16="http://schemas.microsoft.com/office/drawing/2014/main" id="{84925C9B-B4BE-AC41-921A-FC4F6A74B818}"/>
              </a:ext>
            </a:extLst>
          </p:cNvPr>
          <p:cNvCxnSpPr>
            <a:cxnSpLocks/>
            <a:stCxn id="7" idx="1"/>
          </p:cNvCxnSpPr>
          <p:nvPr/>
        </p:nvCxnSpPr>
        <p:spPr>
          <a:xfrm flipV="1">
            <a:off x="1497204" y="3195377"/>
            <a:ext cx="1868994" cy="40016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9E1701E-764E-5847-90B0-F385A9B91D14}"/>
              </a:ext>
            </a:extLst>
          </p:cNvPr>
          <p:cNvSpPr txBox="1"/>
          <p:nvPr/>
        </p:nvSpPr>
        <p:spPr>
          <a:xfrm flipH="1">
            <a:off x="177915" y="2060069"/>
            <a:ext cx="664920" cy="369332"/>
          </a:xfrm>
          <a:prstGeom prst="rect">
            <a:avLst/>
          </a:prstGeom>
          <a:noFill/>
        </p:spPr>
        <p:txBody>
          <a:bodyPr wrap="square" lIns="0" tIns="0" rIns="0" bIns="0" rtlCol="0">
            <a:spAutoFit/>
          </a:bodyPr>
          <a:lstStyle/>
          <a:p>
            <a:r>
              <a:rPr lang="en-US" sz="2400" dirty="0"/>
              <a:t>Here</a:t>
            </a:r>
          </a:p>
        </p:txBody>
      </p:sp>
      <p:cxnSp>
        <p:nvCxnSpPr>
          <p:cNvPr id="12" name="Straight Arrow Connector 11">
            <a:extLst>
              <a:ext uri="{FF2B5EF4-FFF2-40B4-BE49-F238E27FC236}">
                <a16:creationId xmlns:a16="http://schemas.microsoft.com/office/drawing/2014/main" id="{B05B114E-B409-AD45-A747-9F00B349AE5B}"/>
              </a:ext>
            </a:extLst>
          </p:cNvPr>
          <p:cNvCxnSpPr>
            <a:cxnSpLocks/>
            <a:stCxn id="11" idx="1"/>
          </p:cNvCxnSpPr>
          <p:nvPr/>
        </p:nvCxnSpPr>
        <p:spPr>
          <a:xfrm>
            <a:off x="842835" y="2244735"/>
            <a:ext cx="1217077" cy="88030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90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048DD-1148-6644-B47B-683E15618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77" y="1206173"/>
            <a:ext cx="6772589" cy="3553309"/>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Click on the menu dots on the far right of the bucket created for storing billing information in the previous step. Click edit bucket permissions.</a:t>
            </a:r>
          </a:p>
        </p:txBody>
      </p:sp>
      <p:sp>
        <p:nvSpPr>
          <p:cNvPr id="7" name="TextBox 6">
            <a:extLst>
              <a:ext uri="{FF2B5EF4-FFF2-40B4-BE49-F238E27FC236}">
                <a16:creationId xmlns:a16="http://schemas.microsoft.com/office/drawing/2014/main" id="{4DA4230B-BEA4-A846-A109-12060D8095DF}"/>
              </a:ext>
            </a:extLst>
          </p:cNvPr>
          <p:cNvSpPr txBox="1"/>
          <p:nvPr/>
        </p:nvSpPr>
        <p:spPr>
          <a:xfrm flipH="1">
            <a:off x="107576" y="2060596"/>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A612B21F-9580-2B4E-BA8D-C548361CD7C9}"/>
              </a:ext>
            </a:extLst>
          </p:cNvPr>
          <p:cNvCxnSpPr>
            <a:cxnSpLocks/>
            <a:stCxn id="7" idx="1"/>
          </p:cNvCxnSpPr>
          <p:nvPr/>
        </p:nvCxnSpPr>
        <p:spPr>
          <a:xfrm>
            <a:off x="1386673" y="2245262"/>
            <a:ext cx="6722347" cy="53813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Add the service account created in the first part of this module in the Add members field. Select the Storage Object Viewer Role under Storage</a:t>
            </a:r>
          </a:p>
        </p:txBody>
      </p:sp>
      <p:pic>
        <p:nvPicPr>
          <p:cNvPr id="6" name="Picture 5">
            <a:extLst>
              <a:ext uri="{FF2B5EF4-FFF2-40B4-BE49-F238E27FC236}">
                <a16:creationId xmlns:a16="http://schemas.microsoft.com/office/drawing/2014/main" id="{55F6E0CF-1A83-0E40-AEBE-4B5548596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81" y="1238298"/>
            <a:ext cx="6601767" cy="3487281"/>
          </a:xfrm>
          <a:prstGeom prst="rect">
            <a:avLst/>
          </a:prstGeom>
        </p:spPr>
      </p:pic>
    </p:spTree>
    <p:extLst>
      <p:ext uri="{BB962C8B-B14F-4D97-AF65-F5344CB8AC3E}">
        <p14:creationId xmlns:p14="http://schemas.microsoft.com/office/powerpoint/2010/main" val="84714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Billing and click.</a:t>
            </a:r>
          </a:p>
          <a:p>
            <a:endParaRPr lang="en-US" dirty="0"/>
          </a:p>
        </p:txBody>
      </p:sp>
      <p:pic>
        <p:nvPicPr>
          <p:cNvPr id="6" name="Picture 5">
            <a:extLst>
              <a:ext uri="{FF2B5EF4-FFF2-40B4-BE49-F238E27FC236}">
                <a16:creationId xmlns:a16="http://schemas.microsoft.com/office/drawing/2014/main" id="{4BAE42B0-A245-2346-8267-2D72191FC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333" y="1256043"/>
            <a:ext cx="6152614" cy="3252600"/>
          </a:xfrm>
          <a:prstGeom prst="rect">
            <a:avLst/>
          </a:prstGeom>
        </p:spPr>
      </p:pic>
      <p:sp>
        <p:nvSpPr>
          <p:cNvPr id="7" name="TextBox 6">
            <a:extLst>
              <a:ext uri="{FF2B5EF4-FFF2-40B4-BE49-F238E27FC236}">
                <a16:creationId xmlns:a16="http://schemas.microsoft.com/office/drawing/2014/main" id="{4479D597-BD3E-6B47-B4F3-8723BBF82761}"/>
              </a:ext>
            </a:extLst>
          </p:cNvPr>
          <p:cNvSpPr txBox="1"/>
          <p:nvPr/>
        </p:nvSpPr>
        <p:spPr>
          <a:xfrm flipH="1">
            <a:off x="107576" y="1678759"/>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a:off x="1386673" y="1863425"/>
            <a:ext cx="1266092" cy="38740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7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9982A-7318-4347-9387-FABF50105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75" y="929984"/>
            <a:ext cx="7033846" cy="3851968"/>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Select Billing export</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2250831"/>
            <a:ext cx="582804" cy="55713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Select File export</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pic>
        <p:nvPicPr>
          <p:cNvPr id="12" name="Picture 11">
            <a:extLst>
              <a:ext uri="{FF2B5EF4-FFF2-40B4-BE49-F238E27FC236}">
                <a16:creationId xmlns:a16="http://schemas.microsoft.com/office/drawing/2014/main" id="{4E4F03B3-957E-4541-A124-7E1117BD7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013" y="1108775"/>
            <a:ext cx="6333199" cy="3466553"/>
          </a:xfrm>
          <a:prstGeom prst="rect">
            <a:avLst/>
          </a:prstGeom>
        </p:spPr>
      </p:pic>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1688123"/>
            <a:ext cx="2291024" cy="11198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There is no billing export currently enabled. Click Edit Settings to enable one and provide details about format to export the report as and what bucket to write to.</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03BF6849-C4F5-FB44-9BD0-77383ED43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089" y="1296012"/>
            <a:ext cx="5757704" cy="3186437"/>
          </a:xfrm>
          <a:prstGeom prst="rect">
            <a:avLst/>
          </a:prstGeom>
        </p:spPr>
      </p:pic>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2049864"/>
            <a:ext cx="2210637" cy="75810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10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963" y="732517"/>
            <a:ext cx="6633960" cy="2124536"/>
          </a:xfrm>
        </p:spPr>
        <p:txBody>
          <a:bodyPr/>
          <a:lstStyle/>
          <a:p>
            <a:r>
              <a:rPr lang="en-US" dirty="0"/>
              <a:t>Create a GCP Service account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Service account creation, custom role creation, role assignment, key creation</a:t>
            </a:r>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Provide the name of the bucket created in the previous part, a report prefix (perhaps the project name or another distinguishing tag), a report format preference (both JSON and CSV are supported by the Add-on). Click Save.</a:t>
            </a:r>
          </a:p>
          <a:p>
            <a:endParaRPr lang="en-US" dirty="0"/>
          </a:p>
        </p:txBody>
      </p:sp>
      <p:pic>
        <p:nvPicPr>
          <p:cNvPr id="6" name="Picture 5">
            <a:extLst>
              <a:ext uri="{FF2B5EF4-FFF2-40B4-BE49-F238E27FC236}">
                <a16:creationId xmlns:a16="http://schemas.microsoft.com/office/drawing/2014/main" id="{52935960-409B-5C48-A2B7-B02F32E15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317" y="1468796"/>
            <a:ext cx="5807946" cy="3179049"/>
          </a:xfrm>
          <a:prstGeom prst="rect">
            <a:avLst/>
          </a:prstGeom>
        </p:spPr>
      </p:pic>
    </p:spTree>
    <p:extLst>
      <p:ext uri="{BB962C8B-B14F-4D97-AF65-F5344CB8AC3E}">
        <p14:creationId xmlns:p14="http://schemas.microsoft.com/office/powerpoint/2010/main" val="27934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25509" y="690776"/>
            <a:ext cx="9036424" cy="269817"/>
          </a:xfrm>
        </p:spPr>
        <p:txBody>
          <a:bodyPr/>
          <a:lstStyle/>
          <a:p>
            <a:r>
              <a:rPr lang="en-US" dirty="0"/>
              <a:t>The billing export should now show as enabled with the bucket, prefix, and format as provided. If needed, click Edit Settings to modify settings. Note that a permissioned GCP Service account has been created to write the report to the bucket on a daily interval.</a:t>
            </a:r>
          </a:p>
          <a:p>
            <a:endParaRPr lang="en-US" dirty="0"/>
          </a:p>
        </p:txBody>
      </p:sp>
      <p:pic>
        <p:nvPicPr>
          <p:cNvPr id="5" name="Picture 4">
            <a:extLst>
              <a:ext uri="{FF2B5EF4-FFF2-40B4-BE49-F238E27FC236}">
                <a16:creationId xmlns:a16="http://schemas.microsoft.com/office/drawing/2014/main" id="{D526BB3F-26BA-9346-9FC0-5B0DDDBC8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026" y="1467738"/>
            <a:ext cx="5918480" cy="3254987"/>
          </a:xfrm>
          <a:prstGeom prst="rect">
            <a:avLst/>
          </a:prstGeom>
        </p:spPr>
      </p:pic>
    </p:spTree>
    <p:extLst>
      <p:ext uri="{BB962C8B-B14F-4D97-AF65-F5344CB8AC3E}">
        <p14:creationId xmlns:p14="http://schemas.microsoft.com/office/powerpoint/2010/main" val="321056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401934" y="732517"/>
            <a:ext cx="7678989" cy="2124536"/>
          </a:xfrm>
        </p:spPr>
        <p:txBody>
          <a:bodyPr/>
          <a:lstStyle/>
          <a:p>
            <a:r>
              <a:rPr lang="en-US" dirty="0"/>
              <a:t>Configure GCP Cloud Monitoring</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p:txBody>
          <a:bodyPr/>
          <a:lstStyle/>
          <a:p>
            <a:r>
              <a:rPr lang="en-US" dirty="0"/>
              <a:t>Let’s double check our Service account permissions…</a:t>
            </a:r>
          </a:p>
        </p:txBody>
      </p:sp>
    </p:spTree>
    <p:extLst>
      <p:ext uri="{BB962C8B-B14F-4D97-AF65-F5344CB8AC3E}">
        <p14:creationId xmlns:p14="http://schemas.microsoft.com/office/powerpoint/2010/main" val="78763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Confirming GCP Service account permissions are correct</a:t>
            </a:r>
          </a:p>
        </p:txBody>
      </p:sp>
      <p:sp>
        <p:nvSpPr>
          <p:cNvPr id="3" name="Title 2"/>
          <p:cNvSpPr>
            <a:spLocks noGrp="1"/>
          </p:cNvSpPr>
          <p:nvPr>
            <p:ph type="title"/>
          </p:nvPr>
        </p:nvSpPr>
        <p:spPr/>
        <p:txBody>
          <a:bodyPr/>
          <a:lstStyle/>
          <a:p>
            <a:r>
              <a:rPr lang="en-US" dirty="0"/>
              <a:t>Table of Contents: GCP Cloud Monitoring</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10676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950" y="288069"/>
            <a:ext cx="8812002" cy="332690"/>
          </a:xfrm>
        </p:spPr>
        <p:txBody>
          <a:bodyPr/>
          <a:lstStyle/>
          <a:p>
            <a:r>
              <a:rPr lang="en-US" sz="2200" dirty="0"/>
              <a:t>Confirming GCP Service account permissions are correct – Part 1</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IAM</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flipV="1">
            <a:off x="1406769" y="2753248"/>
            <a:ext cx="1838455" cy="7386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3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D96376-FBB3-7047-B127-39BB393BC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455" y="1195754"/>
            <a:ext cx="6488836" cy="3535484"/>
          </a:xfrm>
          <a:prstGeom prst="rect">
            <a:avLst/>
          </a:prstGeom>
        </p:spPr>
      </p:pic>
      <p:sp>
        <p:nvSpPr>
          <p:cNvPr id="3" name="Title 2"/>
          <p:cNvSpPr>
            <a:spLocks noGrp="1"/>
          </p:cNvSpPr>
          <p:nvPr>
            <p:ph type="title"/>
          </p:nvPr>
        </p:nvSpPr>
        <p:spPr>
          <a:xfrm>
            <a:off x="-100283" y="232794"/>
            <a:ext cx="9344564" cy="332690"/>
          </a:xfrm>
        </p:spPr>
        <p:txBody>
          <a:bodyPr/>
          <a:lstStyle/>
          <a:p>
            <a:r>
              <a:rPr lang="en-US" dirty="0"/>
              <a:t>Service account roles for GCP Cloud Monitoring</a:t>
            </a:r>
          </a:p>
        </p:txBody>
      </p:sp>
      <p:sp>
        <p:nvSpPr>
          <p:cNvPr id="4" name="Subtitle 3"/>
          <p:cNvSpPr>
            <a:spLocks noGrp="1"/>
          </p:cNvSpPr>
          <p:nvPr>
            <p:ph type="subTitle" idx="12"/>
          </p:nvPr>
        </p:nvSpPr>
        <p:spPr/>
        <p:txBody>
          <a:bodyPr/>
          <a:lstStyle/>
          <a:p>
            <a:r>
              <a:rPr lang="en-US" dirty="0"/>
              <a:t>Confirm the GCP Service account created for the Add-on has the Monitoring Viewer Role assigned for collecting Cloud Monitoring metrics</a:t>
            </a:r>
          </a:p>
        </p:txBody>
      </p:sp>
      <p:sp>
        <p:nvSpPr>
          <p:cNvPr id="6" name="TextBox 5">
            <a:extLst>
              <a:ext uri="{FF2B5EF4-FFF2-40B4-BE49-F238E27FC236}">
                <a16:creationId xmlns:a16="http://schemas.microsoft.com/office/drawing/2014/main" id="{36653BC5-57D5-AF49-A756-AFACD6DBA92A}"/>
              </a:ext>
            </a:extLst>
          </p:cNvPr>
          <p:cNvSpPr txBox="1"/>
          <p:nvPr/>
        </p:nvSpPr>
        <p:spPr>
          <a:xfrm flipH="1">
            <a:off x="342048" y="2660738"/>
            <a:ext cx="1791552" cy="1477328"/>
          </a:xfrm>
          <a:prstGeom prst="rect">
            <a:avLst/>
          </a:prstGeom>
          <a:noFill/>
        </p:spPr>
        <p:txBody>
          <a:bodyPr wrap="square" lIns="0" tIns="0" rIns="0" bIns="0" rtlCol="0">
            <a:spAutoFit/>
          </a:bodyPr>
          <a:lstStyle/>
          <a:p>
            <a:r>
              <a:rPr lang="en-US" sz="2400" dirty="0"/>
              <a:t>Confirm Monitoring Viewer role assigned here</a:t>
            </a:r>
          </a:p>
        </p:txBody>
      </p:sp>
      <p:cxnSp>
        <p:nvCxnSpPr>
          <p:cNvPr id="7" name="Straight Arrow Connector 6">
            <a:extLst>
              <a:ext uri="{FF2B5EF4-FFF2-40B4-BE49-F238E27FC236}">
                <a16:creationId xmlns:a16="http://schemas.microsoft.com/office/drawing/2014/main" id="{612D65B7-78F9-A940-88F4-E81280558871}"/>
              </a:ext>
            </a:extLst>
          </p:cNvPr>
          <p:cNvCxnSpPr>
            <a:cxnSpLocks/>
            <a:stCxn id="6" idx="1"/>
          </p:cNvCxnSpPr>
          <p:nvPr/>
        </p:nvCxnSpPr>
        <p:spPr>
          <a:xfrm flipV="1">
            <a:off x="2133600" y="2850776"/>
            <a:ext cx="4858871" cy="54862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2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1075175" y="732517"/>
            <a:ext cx="7005748" cy="2124536"/>
          </a:xfrm>
        </p:spPr>
        <p:txBody>
          <a:bodyPr/>
          <a:lstStyle/>
          <a:p>
            <a:r>
              <a:rPr lang="en-US" dirty="0"/>
              <a:t>Configure Pub/Sub</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a:xfrm>
            <a:off x="2461846" y="3114293"/>
            <a:ext cx="5619078" cy="898194"/>
          </a:xfrm>
        </p:spPr>
        <p:txBody>
          <a:bodyPr/>
          <a:lstStyle/>
          <a:p>
            <a:r>
              <a:rPr lang="en-US" dirty="0"/>
              <a:t>Depending on how you plan to use Pub/Sub, you may need to configure a few items before the Splunk Add-on for GCP can access your Pub/Sub data</a:t>
            </a:r>
          </a:p>
        </p:txBody>
      </p:sp>
    </p:spTree>
    <p:extLst>
      <p:ext uri="{BB962C8B-B14F-4D97-AF65-F5344CB8AC3E}">
        <p14:creationId xmlns:p14="http://schemas.microsoft.com/office/powerpoint/2010/main" val="206293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Introducing how Splunk integrates with Pub/Sub</a:t>
            </a:r>
          </a:p>
          <a:p>
            <a:pPr lvl="1"/>
            <a:r>
              <a:rPr lang="en-US" dirty="0"/>
              <a:t>Setting up a Cloud Pub/Sub topic and subscription</a:t>
            </a:r>
          </a:p>
          <a:p>
            <a:pPr lvl="1"/>
            <a:endParaRPr lang="en-US" dirty="0"/>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Table of Contents: Configuring Cloud Pub/Sub</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20127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lvl="1"/>
            <a:r>
              <a:rPr lang="en-US" sz="2400" dirty="0"/>
              <a:t>The Splunk Add-on for GCP can pull from correctly configured Pub/Sub topics and subscriptions.</a:t>
            </a:r>
          </a:p>
          <a:p>
            <a:pPr marL="208360" lvl="1" indent="0">
              <a:buNone/>
            </a:pPr>
            <a:endParaRPr lang="en-US" sz="2400" dirty="0"/>
          </a:p>
          <a:p>
            <a:pPr lvl="1"/>
            <a:r>
              <a:rPr lang="en-US" sz="2400" dirty="0"/>
              <a:t>Splunk can ingest events from any GCP service that sends to Pub/Sub by subscribing to the correct Pub/Sub topic.</a:t>
            </a:r>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Splunk and Pub/Sub</a:t>
            </a:r>
          </a:p>
        </p:txBody>
      </p:sp>
      <p:sp>
        <p:nvSpPr>
          <p:cNvPr id="4" name="Subtitle 3"/>
          <p:cNvSpPr>
            <a:spLocks noGrp="1"/>
          </p:cNvSpPr>
          <p:nvPr>
            <p:ph type="subTitle" idx="12"/>
          </p:nvPr>
        </p:nvSpPr>
        <p:spPr/>
        <p:txBody>
          <a:bodyPr/>
          <a:lstStyle/>
          <a:p>
            <a:r>
              <a:rPr lang="en-US" dirty="0"/>
              <a:t>How do they integrate?</a:t>
            </a:r>
          </a:p>
        </p:txBody>
      </p:sp>
    </p:spTree>
    <p:extLst>
      <p:ext uri="{BB962C8B-B14F-4D97-AF65-F5344CB8AC3E}">
        <p14:creationId xmlns:p14="http://schemas.microsoft.com/office/powerpoint/2010/main" val="26191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D47E3-E0B6-B140-BC29-6FE40B64A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38" y="1006854"/>
            <a:ext cx="6521015" cy="3211511"/>
          </a:xfrm>
          <a:prstGeom prst="rect">
            <a:avLst/>
          </a:prstGeom>
        </p:spPr>
      </p:pic>
      <p:sp>
        <p:nvSpPr>
          <p:cNvPr id="3" name="Title 2"/>
          <p:cNvSpPr>
            <a:spLocks noGrp="1"/>
          </p:cNvSpPr>
          <p:nvPr>
            <p:ph type="title"/>
          </p:nvPr>
        </p:nvSpPr>
        <p:spPr/>
        <p:txBody>
          <a:bodyPr/>
          <a:lstStyle/>
          <a:p>
            <a:r>
              <a:rPr lang="en-US" dirty="0"/>
              <a:t>Setting up a Cloud Pub/Sub topic</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Service menu, scroll to Pub/Sub, click and select Topics</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144814" y="1342375"/>
            <a:ext cx="649006" cy="369332"/>
          </a:xfrm>
          <a:prstGeom prst="rect">
            <a:avLst/>
          </a:prstGeom>
          <a:noFill/>
        </p:spPr>
        <p:txBody>
          <a:bodyPr wrap="square" lIns="0" tIns="0" rIns="0" bIns="0" rtlCol="0">
            <a:spAutoFit/>
          </a:bodyPr>
          <a:lstStyle/>
          <a:p>
            <a:r>
              <a:rPr lang="en-US" sz="2400" dirty="0"/>
              <a:t>Here</a:t>
            </a:r>
          </a:p>
        </p:txBody>
      </p:sp>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793820" y="1527041"/>
            <a:ext cx="1547446"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D7473B-D34D-544A-9384-78CF3FF60313}"/>
              </a:ext>
            </a:extLst>
          </p:cNvPr>
          <p:cNvSpPr txBox="1"/>
          <p:nvPr/>
        </p:nvSpPr>
        <p:spPr>
          <a:xfrm flipH="1">
            <a:off x="99596" y="2706125"/>
            <a:ext cx="1327270" cy="738664"/>
          </a:xfrm>
          <a:prstGeom prst="rect">
            <a:avLst/>
          </a:prstGeom>
          <a:noFill/>
        </p:spPr>
        <p:txBody>
          <a:bodyPr wrap="square" lIns="0" tIns="0" rIns="0" bIns="0" rtlCol="0">
            <a:spAutoFit/>
          </a:bodyPr>
          <a:lstStyle/>
          <a:p>
            <a:r>
              <a:rPr lang="en-US" sz="2400" dirty="0"/>
              <a:t>Then click here</a:t>
            </a:r>
          </a:p>
        </p:txBody>
      </p:sp>
      <p:cxnSp>
        <p:nvCxnSpPr>
          <p:cNvPr id="15" name="Straight Arrow Connector 14">
            <a:extLst>
              <a:ext uri="{FF2B5EF4-FFF2-40B4-BE49-F238E27FC236}">
                <a16:creationId xmlns:a16="http://schemas.microsoft.com/office/drawing/2014/main" id="{069D8F46-AE4E-7142-925F-2933A6820065}"/>
              </a:ext>
            </a:extLst>
          </p:cNvPr>
          <p:cNvCxnSpPr>
            <a:cxnSpLocks/>
            <a:stCxn id="14" idx="1"/>
          </p:cNvCxnSpPr>
          <p:nvPr/>
        </p:nvCxnSpPr>
        <p:spPr>
          <a:xfrm flipV="1">
            <a:off x="1426866" y="2461847"/>
            <a:ext cx="2110154"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49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Creating a GCP Role for Storage bucket listing</a:t>
            </a:r>
          </a:p>
          <a:p>
            <a:pPr lvl="1"/>
            <a:r>
              <a:rPr lang="en-US" dirty="0"/>
              <a:t>Creating a GCP Service account</a:t>
            </a:r>
          </a:p>
          <a:p>
            <a:pPr lvl="1"/>
            <a:r>
              <a:rPr lang="en-US" dirty="0"/>
              <a:t>Assigning the required roles to the GCP Service account based off what GCP services you plan to ingest into Splunk</a:t>
            </a:r>
          </a:p>
          <a:p>
            <a:pPr lvl="1"/>
            <a:r>
              <a:rPr lang="en-US" dirty="0"/>
              <a:t>Generating a JSON formatted key for later use in the Splunk Add-on for GCP</a:t>
            </a:r>
          </a:p>
          <a:p>
            <a:pPr lvl="1"/>
            <a:r>
              <a:rPr lang="en-US" dirty="0"/>
              <a:t>Editing GCP Service account roles</a:t>
            </a:r>
          </a:p>
          <a:p>
            <a:pPr lvl="1"/>
            <a:r>
              <a:rPr lang="en-US" dirty="0"/>
              <a:t>Generating new GCP Service account keys</a:t>
            </a:r>
          </a:p>
        </p:txBody>
      </p:sp>
      <p:sp>
        <p:nvSpPr>
          <p:cNvPr id="3" name="Title 2"/>
          <p:cNvSpPr>
            <a:spLocks noGrp="1"/>
          </p:cNvSpPr>
          <p:nvPr>
            <p:ph type="title"/>
          </p:nvPr>
        </p:nvSpPr>
        <p:spPr/>
        <p:txBody>
          <a:bodyPr/>
          <a:lstStyle/>
          <a:p>
            <a:r>
              <a:rPr lang="en-US" dirty="0"/>
              <a:t>Table of Contents: Creating a GCP Service account</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811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If Pub/Sub is not configured, first click enable API. After, click Create a topic</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94572" y="2186745"/>
            <a:ext cx="1282052"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5A62E330-72F8-5646-925C-B98F109A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225" y="1151246"/>
            <a:ext cx="7070406" cy="3479089"/>
          </a:xfrm>
          <a:prstGeom prst="rect">
            <a:avLst/>
          </a:prstGeom>
        </p:spPr>
      </p:pic>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1376624" y="2371411"/>
            <a:ext cx="3456633" cy="6129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43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Name your topic and click Create</a:t>
            </a:r>
          </a:p>
        </p:txBody>
      </p:sp>
      <p:pic>
        <p:nvPicPr>
          <p:cNvPr id="8" name="Picture 7">
            <a:extLst>
              <a:ext uri="{FF2B5EF4-FFF2-40B4-BE49-F238E27FC236}">
                <a16:creationId xmlns:a16="http://schemas.microsoft.com/office/drawing/2014/main" id="{B757C351-0A32-4F43-B3D6-8E6C2EA95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95" y="960471"/>
            <a:ext cx="7566409" cy="3713052"/>
          </a:xfrm>
          <a:prstGeom prst="rect">
            <a:avLst/>
          </a:prstGeom>
        </p:spPr>
      </p:pic>
    </p:spTree>
    <p:extLst>
      <p:ext uri="{BB962C8B-B14F-4D97-AF65-F5344CB8AC3E}">
        <p14:creationId xmlns:p14="http://schemas.microsoft.com/office/powerpoint/2010/main" val="416305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9DEC94-F3EA-4F49-B7BA-4450C5DDA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44" y="1058801"/>
            <a:ext cx="7114233" cy="3204566"/>
          </a:xfrm>
          <a:prstGeom prst="rect">
            <a:avLst/>
          </a:prstGeom>
        </p:spPr>
      </p:pic>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Create a new subscription for the topic that was just created</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flipV="1">
            <a:off x="1467059" y="2291024"/>
            <a:ext cx="4551904" cy="3957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3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C35002-15F7-394A-82E7-3056C4127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12" y="960471"/>
            <a:ext cx="7239786" cy="3656957"/>
          </a:xfrm>
          <a:prstGeom prst="rect">
            <a:avLst/>
          </a:prstGeom>
        </p:spPr>
      </p:pic>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Provide a name for the subscription and click Create</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a:off x="1467059" y="2686752"/>
            <a:ext cx="1672067" cy="39581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89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1075175" y="732517"/>
            <a:ext cx="7005748" cy="2124536"/>
          </a:xfrm>
        </p:spPr>
        <p:txBody>
          <a:bodyPr/>
          <a:lstStyle/>
          <a:p>
            <a:r>
              <a:rPr lang="en-US" dirty="0"/>
              <a:t>Configure </a:t>
            </a:r>
            <a:r>
              <a:rPr lang="en-US" dirty="0" err="1"/>
              <a:t>Stackdriver</a:t>
            </a:r>
            <a:r>
              <a:rPr lang="en-US" dirty="0"/>
              <a:t> logging</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a:xfrm>
            <a:off x="2461846" y="3114293"/>
            <a:ext cx="5619078" cy="898194"/>
          </a:xfrm>
        </p:spPr>
        <p:txBody>
          <a:bodyPr/>
          <a:lstStyle/>
          <a:p>
            <a:r>
              <a:rPr lang="en-US" dirty="0"/>
              <a:t>To setup </a:t>
            </a:r>
            <a:r>
              <a:rPr lang="en-US" dirty="0" err="1"/>
              <a:t>Stackdriver</a:t>
            </a:r>
            <a:r>
              <a:rPr lang="en-US" dirty="0"/>
              <a:t> logs for Splunk ingestion, you must configure </a:t>
            </a:r>
            <a:r>
              <a:rPr lang="en-US" dirty="0" err="1"/>
              <a:t>Stackdriver</a:t>
            </a:r>
            <a:r>
              <a:rPr lang="en-US" dirty="0"/>
              <a:t> logging to send logs to a GCP Pub/Sub topic.</a:t>
            </a:r>
          </a:p>
        </p:txBody>
      </p:sp>
    </p:spTree>
    <p:extLst>
      <p:ext uri="{BB962C8B-B14F-4D97-AF65-F5344CB8AC3E}">
        <p14:creationId xmlns:p14="http://schemas.microsoft.com/office/powerpoint/2010/main" val="54873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Cloud Pub/Sub topic</a:t>
            </a:r>
          </a:p>
          <a:p>
            <a:pPr lvl="1"/>
            <a:r>
              <a:rPr lang="en-US" dirty="0"/>
              <a:t>Turning on audit logging for all services</a:t>
            </a:r>
          </a:p>
          <a:p>
            <a:pPr lvl="1"/>
            <a:r>
              <a:rPr lang="en-US" dirty="0"/>
              <a:t>Configuring the logging export</a:t>
            </a:r>
          </a:p>
          <a:p>
            <a:pPr lvl="1"/>
            <a:r>
              <a:rPr lang="en-US" dirty="0"/>
              <a:t>Setting IAM policy permissions for the Cloud Pub/Sub topic</a:t>
            </a:r>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Table of Contents: Configuring </a:t>
            </a:r>
            <a:r>
              <a:rPr lang="en-US" dirty="0" err="1"/>
              <a:t>Stackdriver</a:t>
            </a:r>
            <a:r>
              <a:rPr lang="en-US" dirty="0"/>
              <a:t> logging</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009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D210BF-9D58-9A4C-A42D-3042C6F48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38" y="1010713"/>
            <a:ext cx="6521015" cy="3211511"/>
          </a:xfrm>
          <a:prstGeom prst="rect">
            <a:avLst/>
          </a:prstGeom>
        </p:spPr>
      </p:pic>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Console Service menu, scroll to Pub/Sub, click and select Topics</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144814" y="1342375"/>
            <a:ext cx="679151" cy="369332"/>
          </a:xfrm>
          <a:prstGeom prst="rect">
            <a:avLst/>
          </a:prstGeom>
          <a:noFill/>
        </p:spPr>
        <p:txBody>
          <a:bodyPr wrap="square" lIns="0" tIns="0" rIns="0" bIns="0" rtlCol="0">
            <a:spAutoFit/>
          </a:bodyPr>
          <a:lstStyle/>
          <a:p>
            <a:r>
              <a:rPr lang="en-US" sz="2400" dirty="0"/>
              <a:t>Here</a:t>
            </a:r>
          </a:p>
        </p:txBody>
      </p:sp>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823965" y="1527041"/>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D7473B-D34D-544A-9384-78CF3FF60313}"/>
              </a:ext>
            </a:extLst>
          </p:cNvPr>
          <p:cNvSpPr txBox="1"/>
          <p:nvPr/>
        </p:nvSpPr>
        <p:spPr>
          <a:xfrm flipH="1">
            <a:off x="99596" y="2706125"/>
            <a:ext cx="1362439" cy="738664"/>
          </a:xfrm>
          <a:prstGeom prst="rect">
            <a:avLst/>
          </a:prstGeom>
          <a:noFill/>
        </p:spPr>
        <p:txBody>
          <a:bodyPr wrap="square" lIns="0" tIns="0" rIns="0" bIns="0" rtlCol="0">
            <a:spAutoFit/>
          </a:bodyPr>
          <a:lstStyle/>
          <a:p>
            <a:r>
              <a:rPr lang="en-US" sz="2400" dirty="0"/>
              <a:t>Then click here</a:t>
            </a:r>
          </a:p>
        </p:txBody>
      </p:sp>
      <p:cxnSp>
        <p:nvCxnSpPr>
          <p:cNvPr id="15" name="Straight Arrow Connector 14">
            <a:extLst>
              <a:ext uri="{FF2B5EF4-FFF2-40B4-BE49-F238E27FC236}">
                <a16:creationId xmlns:a16="http://schemas.microsoft.com/office/drawing/2014/main" id="{069D8F46-AE4E-7142-925F-2933A6820065}"/>
              </a:ext>
            </a:extLst>
          </p:cNvPr>
          <p:cNvCxnSpPr>
            <a:cxnSpLocks/>
            <a:stCxn id="14" idx="1"/>
          </p:cNvCxnSpPr>
          <p:nvPr/>
        </p:nvCxnSpPr>
        <p:spPr>
          <a:xfrm flipV="1">
            <a:off x="1462035" y="2461847"/>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1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Pub/Sub is not configured, first click enable API. After, click Create a topic</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94572" y="2186745"/>
            <a:ext cx="1282052"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5A62E330-72F8-5646-925C-B98F109A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225" y="1151246"/>
            <a:ext cx="7070406" cy="3479089"/>
          </a:xfrm>
          <a:prstGeom prst="rect">
            <a:avLst/>
          </a:prstGeom>
        </p:spPr>
      </p:pic>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1376624" y="2371411"/>
            <a:ext cx="3456633" cy="6129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73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Name your topic and click Create</a:t>
            </a:r>
          </a:p>
        </p:txBody>
      </p:sp>
      <p:pic>
        <p:nvPicPr>
          <p:cNvPr id="5" name="Picture 4">
            <a:extLst>
              <a:ext uri="{FF2B5EF4-FFF2-40B4-BE49-F238E27FC236}">
                <a16:creationId xmlns:a16="http://schemas.microsoft.com/office/drawing/2014/main" id="{1A1C2AFF-1B57-AC41-88B9-9D95706C5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95" y="960471"/>
            <a:ext cx="7566409" cy="3713052"/>
          </a:xfrm>
          <a:prstGeom prst="rect">
            <a:avLst/>
          </a:prstGeom>
        </p:spPr>
      </p:pic>
    </p:spTree>
    <p:extLst>
      <p:ext uri="{BB962C8B-B14F-4D97-AF65-F5344CB8AC3E}">
        <p14:creationId xmlns:p14="http://schemas.microsoft.com/office/powerpoint/2010/main" val="330141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2CBED5-7832-F54D-88CD-A4297CC7B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44" y="1058801"/>
            <a:ext cx="7114233" cy="3204566"/>
          </a:xfrm>
          <a:prstGeom prst="rect">
            <a:avLst/>
          </a:prstGeom>
        </p:spPr>
      </p:pic>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Create a new subscription for the topic that was just created</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flipV="1">
            <a:off x="1467059" y="2291024"/>
            <a:ext cx="4551904" cy="3957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10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Roles</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a:off x="1406769" y="3491912"/>
            <a:ext cx="1856384" cy="7386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6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Provide a name for the subscription and click Create</a:t>
            </a:r>
          </a:p>
        </p:txBody>
      </p:sp>
      <p:pic>
        <p:nvPicPr>
          <p:cNvPr id="10" name="Picture 9">
            <a:extLst>
              <a:ext uri="{FF2B5EF4-FFF2-40B4-BE49-F238E27FC236}">
                <a16:creationId xmlns:a16="http://schemas.microsoft.com/office/drawing/2014/main" id="{1DE41B0C-C484-9445-B9EA-894CB127E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12" y="960471"/>
            <a:ext cx="7239786" cy="3656957"/>
          </a:xfrm>
          <a:prstGeom prst="rect">
            <a:avLst/>
          </a:prstGeom>
        </p:spPr>
      </p:pic>
      <p:sp>
        <p:nvSpPr>
          <p:cNvPr id="11" name="TextBox 10">
            <a:extLst>
              <a:ext uri="{FF2B5EF4-FFF2-40B4-BE49-F238E27FC236}">
                <a16:creationId xmlns:a16="http://schemas.microsoft.com/office/drawing/2014/main" id="{3C19A289-7B79-A84E-A44A-E6306A7766C3}"/>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12" name="Straight Arrow Connector 11">
            <a:extLst>
              <a:ext uri="{FF2B5EF4-FFF2-40B4-BE49-F238E27FC236}">
                <a16:creationId xmlns:a16="http://schemas.microsoft.com/office/drawing/2014/main" id="{7F94B55C-7B51-154A-BB58-020B4CA93D42}"/>
              </a:ext>
            </a:extLst>
          </p:cNvPr>
          <p:cNvCxnSpPr>
            <a:cxnSpLocks/>
          </p:cNvCxnSpPr>
          <p:nvPr/>
        </p:nvCxnSpPr>
        <p:spPr>
          <a:xfrm>
            <a:off x="1467059" y="2686752"/>
            <a:ext cx="1672067" cy="39581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61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A9A298-A25C-9C43-9A53-BC22DDC57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839" y="1131684"/>
            <a:ext cx="6456989" cy="3261461"/>
          </a:xfrm>
          <a:prstGeom prst="rect">
            <a:avLst/>
          </a:prstGeom>
        </p:spPr>
      </p:pic>
      <p:sp>
        <p:nvSpPr>
          <p:cNvPr id="3" name="Title 2"/>
          <p:cNvSpPr>
            <a:spLocks noGrp="1"/>
          </p:cNvSpPr>
          <p:nvPr>
            <p:ph type="title"/>
          </p:nvPr>
        </p:nvSpPr>
        <p:spPr/>
        <p:txBody>
          <a:bodyPr/>
          <a:lstStyle/>
          <a:p>
            <a:r>
              <a:rPr lang="en-US" dirty="0"/>
              <a:t>Turn on audit logging for GCP services – Part 2</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Service menu, scroll to IAM &amp; Admin, click and select Audit Logs</a:t>
            </a:r>
          </a:p>
        </p:txBody>
      </p:sp>
      <p:sp>
        <p:nvSpPr>
          <p:cNvPr id="20" name="TextBox 19">
            <a:extLst>
              <a:ext uri="{FF2B5EF4-FFF2-40B4-BE49-F238E27FC236}">
                <a16:creationId xmlns:a16="http://schemas.microsoft.com/office/drawing/2014/main" id="{2059F328-1D63-5047-8961-A2312102A0CA}"/>
              </a:ext>
            </a:extLst>
          </p:cNvPr>
          <p:cNvSpPr txBox="1"/>
          <p:nvPr/>
        </p:nvSpPr>
        <p:spPr>
          <a:xfrm flipH="1">
            <a:off x="144814" y="1633777"/>
            <a:ext cx="669102" cy="369332"/>
          </a:xfrm>
          <a:prstGeom prst="rect">
            <a:avLst/>
          </a:prstGeom>
          <a:noFill/>
        </p:spPr>
        <p:txBody>
          <a:bodyPr wrap="square" lIns="0" tIns="0" rIns="0" bIns="0" rtlCol="0">
            <a:spAutoFit/>
          </a:bodyPr>
          <a:lstStyle/>
          <a:p>
            <a:r>
              <a:rPr lang="en-US" sz="2400" dirty="0"/>
              <a:t>Here</a:t>
            </a:r>
          </a:p>
        </p:txBody>
      </p:sp>
      <p:cxnSp>
        <p:nvCxnSpPr>
          <p:cNvPr id="21" name="Straight Arrow Connector 20">
            <a:extLst>
              <a:ext uri="{FF2B5EF4-FFF2-40B4-BE49-F238E27FC236}">
                <a16:creationId xmlns:a16="http://schemas.microsoft.com/office/drawing/2014/main" id="{DBA8E86C-79C1-4A4E-A6A8-6DA0FF14B6E5}"/>
              </a:ext>
            </a:extLst>
          </p:cNvPr>
          <p:cNvCxnSpPr>
            <a:cxnSpLocks/>
            <a:stCxn id="20" idx="1"/>
          </p:cNvCxnSpPr>
          <p:nvPr/>
        </p:nvCxnSpPr>
        <p:spPr>
          <a:xfrm>
            <a:off x="813916" y="1818443"/>
            <a:ext cx="1527350"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2BCC0F-AD74-4149-AA23-B2737D1AC58F}"/>
              </a:ext>
            </a:extLst>
          </p:cNvPr>
          <p:cNvSpPr txBox="1"/>
          <p:nvPr/>
        </p:nvSpPr>
        <p:spPr>
          <a:xfrm flipH="1">
            <a:off x="99596" y="2997527"/>
            <a:ext cx="1256931" cy="738664"/>
          </a:xfrm>
          <a:prstGeom prst="rect">
            <a:avLst/>
          </a:prstGeom>
          <a:noFill/>
        </p:spPr>
        <p:txBody>
          <a:bodyPr wrap="square" lIns="0" tIns="0" rIns="0" bIns="0" rtlCol="0">
            <a:spAutoFit/>
          </a:bodyPr>
          <a:lstStyle/>
          <a:p>
            <a:r>
              <a:rPr lang="en-US" sz="2400" dirty="0"/>
              <a:t>Then click here</a:t>
            </a:r>
          </a:p>
        </p:txBody>
      </p:sp>
      <p:cxnSp>
        <p:nvCxnSpPr>
          <p:cNvPr id="23" name="Straight Arrow Connector 22">
            <a:extLst>
              <a:ext uri="{FF2B5EF4-FFF2-40B4-BE49-F238E27FC236}">
                <a16:creationId xmlns:a16="http://schemas.microsoft.com/office/drawing/2014/main" id="{A11560B4-AA80-C945-9D94-EC7D8C4E7E7F}"/>
              </a:ext>
            </a:extLst>
          </p:cNvPr>
          <p:cNvCxnSpPr>
            <a:cxnSpLocks/>
            <a:stCxn id="22" idx="1"/>
          </p:cNvCxnSpPr>
          <p:nvPr/>
        </p:nvCxnSpPr>
        <p:spPr>
          <a:xfrm>
            <a:off x="1356527" y="3366859"/>
            <a:ext cx="2180493" cy="7831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0" y="654594"/>
            <a:ext cx="8962726" cy="310516"/>
          </a:xfrm>
        </p:spPr>
        <p:txBody>
          <a:bodyPr/>
          <a:lstStyle/>
          <a:p>
            <a:r>
              <a:rPr lang="en-US" dirty="0"/>
              <a:t>Select the checkboxes for GCP services for which you would like to enable Audit Logs. </a:t>
            </a:r>
          </a:p>
        </p:txBody>
      </p:sp>
      <p:sp>
        <p:nvSpPr>
          <p:cNvPr id="11" name="TextBox 10">
            <a:extLst>
              <a:ext uri="{FF2B5EF4-FFF2-40B4-BE49-F238E27FC236}">
                <a16:creationId xmlns:a16="http://schemas.microsoft.com/office/drawing/2014/main" id="{83AA7496-16A3-934F-8D08-E4E4929F7CAE}"/>
              </a:ext>
            </a:extLst>
          </p:cNvPr>
          <p:cNvSpPr txBox="1"/>
          <p:nvPr/>
        </p:nvSpPr>
        <p:spPr>
          <a:xfrm flipH="1">
            <a:off x="144814" y="1633777"/>
            <a:ext cx="2698870" cy="369332"/>
          </a:xfrm>
          <a:prstGeom prst="rect">
            <a:avLst/>
          </a:prstGeom>
          <a:noFill/>
        </p:spPr>
        <p:txBody>
          <a:bodyPr wrap="square" lIns="0" tIns="0" rIns="0" bIns="0" rtlCol="0">
            <a:spAutoFit/>
          </a:bodyPr>
          <a:lstStyle/>
          <a:p>
            <a:r>
              <a:rPr lang="en-US" sz="2400" dirty="0"/>
              <a:t>Select services here</a:t>
            </a:r>
          </a:p>
        </p:txBody>
      </p:sp>
      <p:pic>
        <p:nvPicPr>
          <p:cNvPr id="18" name="Picture 17">
            <a:extLst>
              <a:ext uri="{FF2B5EF4-FFF2-40B4-BE49-F238E27FC236}">
                <a16:creationId xmlns:a16="http://schemas.microsoft.com/office/drawing/2014/main" id="{1054A2FA-7FD0-9545-8DC0-17731F4CE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684" y="1235898"/>
            <a:ext cx="6300316" cy="3184680"/>
          </a:xfrm>
          <a:prstGeom prst="rect">
            <a:avLst/>
          </a:prstGeom>
        </p:spPr>
      </p:pic>
      <p:cxnSp>
        <p:nvCxnSpPr>
          <p:cNvPr id="12" name="Straight Arrow Connector 11">
            <a:extLst>
              <a:ext uri="{FF2B5EF4-FFF2-40B4-BE49-F238E27FC236}">
                <a16:creationId xmlns:a16="http://schemas.microsoft.com/office/drawing/2014/main" id="{F66D289A-6F25-024A-8FC2-A9616BF74090}"/>
              </a:ext>
            </a:extLst>
          </p:cNvPr>
          <p:cNvCxnSpPr>
            <a:cxnSpLocks/>
          </p:cNvCxnSpPr>
          <p:nvPr/>
        </p:nvCxnSpPr>
        <p:spPr>
          <a:xfrm>
            <a:off x="1462035" y="2064825"/>
            <a:ext cx="2537209" cy="49750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144814" y="675947"/>
            <a:ext cx="8702356" cy="108811"/>
          </a:xfrm>
        </p:spPr>
        <p:txBody>
          <a:bodyPr/>
          <a:lstStyle/>
          <a:p>
            <a:r>
              <a:rPr lang="en-US" dirty="0"/>
              <a:t>Once you have made your service selections, select from (Admin Read, Data Read, Data Write) to specify which types of actions you would like to audit. Click Save after making your selections. The next slide explains what these log types mean.</a:t>
            </a:r>
          </a:p>
        </p:txBody>
      </p:sp>
      <p:pic>
        <p:nvPicPr>
          <p:cNvPr id="7" name="Picture 6">
            <a:extLst>
              <a:ext uri="{FF2B5EF4-FFF2-40B4-BE49-F238E27FC236}">
                <a16:creationId xmlns:a16="http://schemas.microsoft.com/office/drawing/2014/main" id="{AC5D289F-B45A-3F4C-A059-7EA05D8D6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618" y="1650828"/>
            <a:ext cx="5556334" cy="2816120"/>
          </a:xfrm>
          <a:prstGeom prst="rect">
            <a:avLst/>
          </a:prstGeom>
        </p:spPr>
      </p:pic>
      <p:sp>
        <p:nvSpPr>
          <p:cNvPr id="13" name="TextBox 12">
            <a:extLst>
              <a:ext uri="{FF2B5EF4-FFF2-40B4-BE49-F238E27FC236}">
                <a16:creationId xmlns:a16="http://schemas.microsoft.com/office/drawing/2014/main" id="{447FA500-59B7-C54D-AFC2-8375BAF51E70}"/>
              </a:ext>
            </a:extLst>
          </p:cNvPr>
          <p:cNvSpPr txBox="1"/>
          <p:nvPr/>
        </p:nvSpPr>
        <p:spPr>
          <a:xfrm flipH="1">
            <a:off x="99596" y="2997527"/>
            <a:ext cx="1739252" cy="738664"/>
          </a:xfrm>
          <a:prstGeom prst="rect">
            <a:avLst/>
          </a:prstGeom>
          <a:noFill/>
        </p:spPr>
        <p:txBody>
          <a:bodyPr wrap="square" lIns="0" tIns="0" rIns="0" bIns="0" rtlCol="0">
            <a:spAutoFit/>
          </a:bodyPr>
          <a:lstStyle/>
          <a:p>
            <a:r>
              <a:rPr lang="en-US" sz="2400" dirty="0"/>
              <a:t>Select audit log type here</a:t>
            </a:r>
          </a:p>
        </p:txBody>
      </p:sp>
      <p:cxnSp>
        <p:nvCxnSpPr>
          <p:cNvPr id="15" name="Straight Arrow Connector 14">
            <a:extLst>
              <a:ext uri="{FF2B5EF4-FFF2-40B4-BE49-F238E27FC236}">
                <a16:creationId xmlns:a16="http://schemas.microsoft.com/office/drawing/2014/main" id="{4F1C735B-1D7C-8440-B479-6EF3455E6420}"/>
              </a:ext>
            </a:extLst>
          </p:cNvPr>
          <p:cNvCxnSpPr>
            <a:cxnSpLocks/>
            <a:stCxn id="13" idx="1"/>
          </p:cNvCxnSpPr>
          <p:nvPr/>
        </p:nvCxnSpPr>
        <p:spPr>
          <a:xfrm flipV="1">
            <a:off x="1838848" y="2893925"/>
            <a:ext cx="5315578" cy="47293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82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What do these mean? -&gt; (Admin Read, Data Read, Data Write)</a:t>
            </a:r>
          </a:p>
        </p:txBody>
      </p:sp>
      <p:sp>
        <p:nvSpPr>
          <p:cNvPr id="2" name="TextBox 1">
            <a:extLst>
              <a:ext uri="{FF2B5EF4-FFF2-40B4-BE49-F238E27FC236}">
                <a16:creationId xmlns:a16="http://schemas.microsoft.com/office/drawing/2014/main" id="{B584C236-7573-A141-A9C1-D86FD0042314}"/>
              </a:ext>
            </a:extLst>
          </p:cNvPr>
          <p:cNvSpPr txBox="1"/>
          <p:nvPr/>
        </p:nvSpPr>
        <p:spPr>
          <a:xfrm>
            <a:off x="984738" y="1095200"/>
            <a:ext cx="7174523"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Admin Read: </a:t>
            </a:r>
            <a:r>
              <a:rPr lang="en-US" dirty="0"/>
              <a:t>Admin Activity logs contain log entries for API calls or other administrative actions that modify the configuration or metadata of resources.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Read: </a:t>
            </a:r>
            <a:r>
              <a:rPr lang="en-US" dirty="0"/>
              <a:t>System Event logs contain log entries for when Compute Engine performs a system event.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Write: </a:t>
            </a:r>
            <a:r>
              <a:rPr lang="en-US" dirty="0"/>
              <a:t>Data Access audit logs record API calls that create, modify, or read user-provided data.</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Read more here: </a:t>
            </a:r>
            <a:r>
              <a:rPr lang="en-US" sz="2400" dirty="0">
                <a:hlinkClick r:id="rId3"/>
              </a:rPr>
              <a:t>https://cloud.google.com/logging/docs/audit/</a:t>
            </a:r>
            <a:r>
              <a:rPr lang="en-US" sz="2400" dirty="0"/>
              <a:t> </a:t>
            </a:r>
          </a:p>
        </p:txBody>
      </p:sp>
    </p:spTree>
    <p:extLst>
      <p:ext uri="{BB962C8B-B14F-4D97-AF65-F5344CB8AC3E}">
        <p14:creationId xmlns:p14="http://schemas.microsoft.com/office/powerpoint/2010/main" val="15744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From the GCP Console Service menu, scroll to Logging, click and select Exports</a:t>
            </a:r>
          </a:p>
          <a:p>
            <a:endParaRPr lang="en-US" dirty="0"/>
          </a:p>
        </p:txBody>
      </p:sp>
      <p:pic>
        <p:nvPicPr>
          <p:cNvPr id="12" name="Picture 11">
            <a:extLst>
              <a:ext uri="{FF2B5EF4-FFF2-40B4-BE49-F238E27FC236}">
                <a16:creationId xmlns:a16="http://schemas.microsoft.com/office/drawing/2014/main" id="{FA64E418-55CB-9945-BD94-02DE9F2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604" y="1186851"/>
            <a:ext cx="6732396" cy="3407642"/>
          </a:xfrm>
          <a:prstGeom prst="rect">
            <a:avLst/>
          </a:prstGeom>
        </p:spPr>
      </p:pic>
      <p:sp>
        <p:nvSpPr>
          <p:cNvPr id="13" name="TextBox 12">
            <a:extLst>
              <a:ext uri="{FF2B5EF4-FFF2-40B4-BE49-F238E27FC236}">
                <a16:creationId xmlns:a16="http://schemas.microsoft.com/office/drawing/2014/main" id="{46ABD4DC-1338-3F45-A65E-C2B529DF5CA7}"/>
              </a:ext>
            </a:extLst>
          </p:cNvPr>
          <p:cNvSpPr txBox="1"/>
          <p:nvPr/>
        </p:nvSpPr>
        <p:spPr>
          <a:xfrm flipH="1">
            <a:off x="190032" y="2739096"/>
            <a:ext cx="704271" cy="369332"/>
          </a:xfrm>
          <a:prstGeom prst="rect">
            <a:avLst/>
          </a:prstGeom>
          <a:noFill/>
        </p:spPr>
        <p:txBody>
          <a:bodyPr wrap="square" lIns="0" tIns="0" rIns="0" bIns="0" rtlCol="0">
            <a:spAutoFit/>
          </a:bodyPr>
          <a:lstStyle/>
          <a:p>
            <a:r>
              <a:rPr lang="en-US" sz="2400" dirty="0"/>
              <a:t>Here</a:t>
            </a:r>
          </a:p>
        </p:txBody>
      </p:sp>
      <p:cxnSp>
        <p:nvCxnSpPr>
          <p:cNvPr id="14" name="Straight Arrow Connector 13">
            <a:extLst>
              <a:ext uri="{FF2B5EF4-FFF2-40B4-BE49-F238E27FC236}">
                <a16:creationId xmlns:a16="http://schemas.microsoft.com/office/drawing/2014/main" id="{BD541871-69C8-1546-9309-6839E372B8DB}"/>
              </a:ext>
            </a:extLst>
          </p:cNvPr>
          <p:cNvCxnSpPr>
            <a:cxnSpLocks/>
            <a:stCxn id="13" idx="1"/>
          </p:cNvCxnSpPr>
          <p:nvPr/>
        </p:nvCxnSpPr>
        <p:spPr>
          <a:xfrm>
            <a:off x="894303" y="2923762"/>
            <a:ext cx="149218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B01E10-7173-3743-8EB9-013F6C6D6EF7}"/>
              </a:ext>
            </a:extLst>
          </p:cNvPr>
          <p:cNvSpPr txBox="1"/>
          <p:nvPr/>
        </p:nvSpPr>
        <p:spPr>
          <a:xfrm flipH="1">
            <a:off x="144814" y="3780637"/>
            <a:ext cx="1337319" cy="738664"/>
          </a:xfrm>
          <a:prstGeom prst="rect">
            <a:avLst/>
          </a:prstGeom>
          <a:noFill/>
        </p:spPr>
        <p:txBody>
          <a:bodyPr wrap="square" lIns="0" tIns="0" rIns="0" bIns="0" rtlCol="0">
            <a:spAutoFit/>
          </a:bodyPr>
          <a:lstStyle/>
          <a:p>
            <a:r>
              <a:rPr lang="en-US" sz="2400" dirty="0"/>
              <a:t>Then click here</a:t>
            </a:r>
          </a:p>
        </p:txBody>
      </p:sp>
      <p:cxnSp>
        <p:nvCxnSpPr>
          <p:cNvPr id="16" name="Straight Arrow Connector 15">
            <a:extLst>
              <a:ext uri="{FF2B5EF4-FFF2-40B4-BE49-F238E27FC236}">
                <a16:creationId xmlns:a16="http://schemas.microsoft.com/office/drawing/2014/main" id="{602CA5FA-EADE-BD46-8572-D213D7B451B3}"/>
              </a:ext>
            </a:extLst>
          </p:cNvPr>
          <p:cNvCxnSpPr>
            <a:cxnSpLocks/>
            <a:stCxn id="15" idx="1"/>
          </p:cNvCxnSpPr>
          <p:nvPr/>
        </p:nvCxnSpPr>
        <p:spPr>
          <a:xfrm>
            <a:off x="1482133" y="4149969"/>
            <a:ext cx="2225709"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0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Select Create Export to create a log sink</a:t>
            </a:r>
          </a:p>
          <a:p>
            <a:endParaRPr lang="en-US" dirty="0"/>
          </a:p>
        </p:txBody>
      </p:sp>
      <p:sp>
        <p:nvSpPr>
          <p:cNvPr id="13" name="TextBox 12">
            <a:extLst>
              <a:ext uri="{FF2B5EF4-FFF2-40B4-BE49-F238E27FC236}">
                <a16:creationId xmlns:a16="http://schemas.microsoft.com/office/drawing/2014/main" id="{46ABD4DC-1338-3F45-A65E-C2B529DF5CA7}"/>
              </a:ext>
            </a:extLst>
          </p:cNvPr>
          <p:cNvSpPr txBox="1"/>
          <p:nvPr/>
        </p:nvSpPr>
        <p:spPr>
          <a:xfrm flipH="1">
            <a:off x="190032" y="2739096"/>
            <a:ext cx="1613648"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74FE8CF2-80D2-BE40-9D83-7136A08A3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291" y="1095200"/>
            <a:ext cx="6832879" cy="3458502"/>
          </a:xfrm>
          <a:prstGeom prst="rect">
            <a:avLst/>
          </a:prstGeom>
        </p:spPr>
      </p:pic>
      <p:cxnSp>
        <p:nvCxnSpPr>
          <p:cNvPr id="14" name="Straight Arrow Connector 13">
            <a:extLst>
              <a:ext uri="{FF2B5EF4-FFF2-40B4-BE49-F238E27FC236}">
                <a16:creationId xmlns:a16="http://schemas.microsoft.com/office/drawing/2014/main" id="{BD541871-69C8-1546-9309-6839E372B8DB}"/>
              </a:ext>
            </a:extLst>
          </p:cNvPr>
          <p:cNvCxnSpPr>
            <a:cxnSpLocks/>
          </p:cNvCxnSpPr>
          <p:nvPr/>
        </p:nvCxnSpPr>
        <p:spPr>
          <a:xfrm flipV="1">
            <a:off x="1552471" y="1559903"/>
            <a:ext cx="2366386" cy="139195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39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Fill out Sink Name, Sink Service (Cloud Pub/Sub), and Sink Destination (The topic created in Part 2). Click Create Sink.</a:t>
            </a:r>
          </a:p>
          <a:p>
            <a:endParaRPr lang="en-US" dirty="0"/>
          </a:p>
        </p:txBody>
      </p:sp>
      <p:pic>
        <p:nvPicPr>
          <p:cNvPr id="6" name="Picture 5">
            <a:extLst>
              <a:ext uri="{FF2B5EF4-FFF2-40B4-BE49-F238E27FC236}">
                <a16:creationId xmlns:a16="http://schemas.microsoft.com/office/drawing/2014/main" id="{1AC98A6B-CEA9-EF42-BFD5-375797633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36" y="1205733"/>
            <a:ext cx="6893168" cy="3493798"/>
          </a:xfrm>
          <a:prstGeom prst="rect">
            <a:avLst/>
          </a:prstGeom>
        </p:spPr>
      </p:pic>
    </p:spTree>
    <p:extLst>
      <p:ext uri="{BB962C8B-B14F-4D97-AF65-F5344CB8AC3E}">
        <p14:creationId xmlns:p14="http://schemas.microsoft.com/office/powerpoint/2010/main" val="23125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3644F8-AF57-9A4E-A31E-D0CCC44E3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05" y="1316779"/>
            <a:ext cx="6778965" cy="3414932"/>
          </a:xfrm>
          <a:prstGeom prst="rect">
            <a:avLst/>
          </a:prstGeom>
        </p:spPr>
      </p:pic>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Add any required filters to the export.</a:t>
            </a:r>
          </a:p>
          <a:p>
            <a:endParaRPr lang="en-US" dirty="0"/>
          </a:p>
        </p:txBody>
      </p:sp>
      <p:sp>
        <p:nvSpPr>
          <p:cNvPr id="7" name="TextBox 6">
            <a:extLst>
              <a:ext uri="{FF2B5EF4-FFF2-40B4-BE49-F238E27FC236}">
                <a16:creationId xmlns:a16="http://schemas.microsoft.com/office/drawing/2014/main" id="{6B5237B1-9EE0-F140-9A05-9CA6E627525A}"/>
              </a:ext>
            </a:extLst>
          </p:cNvPr>
          <p:cNvSpPr txBox="1"/>
          <p:nvPr/>
        </p:nvSpPr>
        <p:spPr>
          <a:xfrm flipH="1">
            <a:off x="342047" y="2839579"/>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09614D03-BC40-614C-87C6-0AA3F71878F7}"/>
              </a:ext>
            </a:extLst>
          </p:cNvPr>
          <p:cNvCxnSpPr>
            <a:cxnSpLocks/>
          </p:cNvCxnSpPr>
          <p:nvPr/>
        </p:nvCxnSpPr>
        <p:spPr>
          <a:xfrm flipV="1">
            <a:off x="1704486" y="2612571"/>
            <a:ext cx="6344244" cy="43977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13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Check the sink filter string. Click Edit if needed.</a:t>
            </a:r>
          </a:p>
          <a:p>
            <a:endParaRPr lang="en-US" dirty="0"/>
          </a:p>
        </p:txBody>
      </p:sp>
      <p:pic>
        <p:nvPicPr>
          <p:cNvPr id="5" name="Picture 4">
            <a:extLst>
              <a:ext uri="{FF2B5EF4-FFF2-40B4-BE49-F238E27FC236}">
                <a16:creationId xmlns:a16="http://schemas.microsoft.com/office/drawing/2014/main" id="{468CE495-D043-194C-BF26-2429C42D9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185" y="984738"/>
            <a:ext cx="7107629" cy="3582984"/>
          </a:xfrm>
          <a:prstGeom prst="rect">
            <a:avLst/>
          </a:prstGeom>
        </p:spPr>
      </p:pic>
    </p:spTree>
    <p:extLst>
      <p:ext uri="{BB962C8B-B14F-4D97-AF65-F5344CB8AC3E}">
        <p14:creationId xmlns:p14="http://schemas.microsoft.com/office/powerpoint/2010/main" val="285565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303715" y="731539"/>
            <a:ext cx="8516472" cy="269817"/>
          </a:xfrm>
        </p:spPr>
        <p:txBody>
          <a:bodyPr/>
          <a:lstStyle/>
          <a:p>
            <a:r>
              <a:rPr lang="en-US" sz="1600" dirty="0"/>
              <a:t>As of when this was published, GCP does not have an existing role for listing Cloud Storage buckets other than the the global read/write Storage Admin role. We will create a custom storage viewer role to accomplish this. Click Create Role.</a:t>
            </a:r>
          </a:p>
        </p:txBody>
      </p:sp>
      <p:sp>
        <p:nvSpPr>
          <p:cNvPr id="9" name="TextBox 8"/>
          <p:cNvSpPr txBox="1"/>
          <p:nvPr/>
        </p:nvSpPr>
        <p:spPr>
          <a:xfrm flipH="1">
            <a:off x="170330" y="2795208"/>
            <a:ext cx="1272988" cy="369332"/>
          </a:xfrm>
          <a:prstGeom prst="rect">
            <a:avLst/>
          </a:prstGeom>
          <a:noFill/>
        </p:spPr>
        <p:txBody>
          <a:bodyPr wrap="square" lIns="0" tIns="0" rIns="0" bIns="0" rtlCol="0">
            <a:spAutoFit/>
          </a:bodyPr>
          <a:lstStyle/>
          <a:p>
            <a:r>
              <a:rPr lang="en-US" sz="2400" dirty="0"/>
              <a:t>Click here</a:t>
            </a:r>
          </a:p>
        </p:txBody>
      </p:sp>
      <p:pic>
        <p:nvPicPr>
          <p:cNvPr id="14" name="Picture 13">
            <a:extLst>
              <a:ext uri="{FF2B5EF4-FFF2-40B4-BE49-F238E27FC236}">
                <a16:creationId xmlns:a16="http://schemas.microsoft.com/office/drawing/2014/main" id="{3C5C7791-DA0B-0249-BFB2-8B31DB22B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905" y="1556928"/>
            <a:ext cx="5683623" cy="3131303"/>
          </a:xfrm>
          <a:prstGeom prst="rect">
            <a:avLst/>
          </a:prstGeom>
        </p:spPr>
      </p:pic>
      <p:cxnSp>
        <p:nvCxnSpPr>
          <p:cNvPr id="7" name="Straight Arrow Connector 6"/>
          <p:cNvCxnSpPr>
            <a:cxnSpLocks/>
            <a:stCxn id="9" idx="1"/>
          </p:cNvCxnSpPr>
          <p:nvPr/>
        </p:nvCxnSpPr>
        <p:spPr>
          <a:xfrm flipV="1">
            <a:off x="1443318" y="1900518"/>
            <a:ext cx="1891553" cy="107935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02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71E9A9-CBFA-5C4B-9DFA-4C27C4701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377" y="1408000"/>
            <a:ext cx="6158795" cy="3087800"/>
          </a:xfrm>
          <a:prstGeom prst="rect">
            <a:avLst/>
          </a:prstGeom>
        </p:spPr>
      </p:pic>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Edit the filter string and click Submit Filter to validate syntax. Click Update Sink when satisfied with filter results. Filter syntax is detailed in the next slide.</a:t>
            </a:r>
          </a:p>
        </p:txBody>
      </p:sp>
      <p:sp>
        <p:nvSpPr>
          <p:cNvPr id="7" name="TextBox 6">
            <a:extLst>
              <a:ext uri="{FF2B5EF4-FFF2-40B4-BE49-F238E27FC236}">
                <a16:creationId xmlns:a16="http://schemas.microsoft.com/office/drawing/2014/main" id="{FF788D17-C2E0-674F-ABCF-F5353AC06401}"/>
              </a:ext>
            </a:extLst>
          </p:cNvPr>
          <p:cNvSpPr txBox="1"/>
          <p:nvPr/>
        </p:nvSpPr>
        <p:spPr>
          <a:xfrm flipH="1">
            <a:off x="284894" y="1930715"/>
            <a:ext cx="1965553" cy="369332"/>
          </a:xfrm>
          <a:prstGeom prst="rect">
            <a:avLst/>
          </a:prstGeom>
          <a:noFill/>
        </p:spPr>
        <p:txBody>
          <a:bodyPr wrap="square" lIns="0" tIns="0" rIns="0" bIns="0" rtlCol="0">
            <a:spAutoFit/>
          </a:bodyPr>
          <a:lstStyle/>
          <a:p>
            <a:r>
              <a:rPr lang="en-US" sz="2400" dirty="0"/>
              <a:t>Edit filter here</a:t>
            </a:r>
          </a:p>
        </p:txBody>
      </p:sp>
      <p:cxnSp>
        <p:nvCxnSpPr>
          <p:cNvPr id="8" name="Straight Arrow Connector 7">
            <a:extLst>
              <a:ext uri="{FF2B5EF4-FFF2-40B4-BE49-F238E27FC236}">
                <a16:creationId xmlns:a16="http://schemas.microsoft.com/office/drawing/2014/main" id="{4974F51C-111B-1E4F-9600-4B2977438D4C}"/>
              </a:ext>
            </a:extLst>
          </p:cNvPr>
          <p:cNvCxnSpPr>
            <a:cxnSpLocks/>
            <a:stCxn id="7" idx="1"/>
          </p:cNvCxnSpPr>
          <p:nvPr/>
        </p:nvCxnSpPr>
        <p:spPr>
          <a:xfrm flipV="1">
            <a:off x="2250447" y="2112834"/>
            <a:ext cx="1752538" cy="25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86D4CA1-4575-DD40-B7EC-563417216532}"/>
              </a:ext>
            </a:extLst>
          </p:cNvPr>
          <p:cNvSpPr txBox="1"/>
          <p:nvPr/>
        </p:nvSpPr>
        <p:spPr>
          <a:xfrm flipH="1">
            <a:off x="284894" y="2659948"/>
            <a:ext cx="1728518" cy="369332"/>
          </a:xfrm>
          <a:prstGeom prst="rect">
            <a:avLst/>
          </a:prstGeom>
          <a:noFill/>
        </p:spPr>
        <p:txBody>
          <a:bodyPr wrap="square" lIns="0" tIns="0" rIns="0" bIns="0" rtlCol="0">
            <a:spAutoFit/>
          </a:bodyPr>
          <a:lstStyle/>
          <a:p>
            <a:r>
              <a:rPr lang="en-US" sz="2400" dirty="0"/>
              <a:t>Validate filter</a:t>
            </a:r>
          </a:p>
        </p:txBody>
      </p:sp>
      <p:cxnSp>
        <p:nvCxnSpPr>
          <p:cNvPr id="10" name="Straight Arrow Connector 9">
            <a:extLst>
              <a:ext uri="{FF2B5EF4-FFF2-40B4-BE49-F238E27FC236}">
                <a16:creationId xmlns:a16="http://schemas.microsoft.com/office/drawing/2014/main" id="{F5C46D14-284F-6747-AA4C-7803F874B491}"/>
              </a:ext>
            </a:extLst>
          </p:cNvPr>
          <p:cNvCxnSpPr>
            <a:cxnSpLocks/>
            <a:stCxn id="9" idx="1"/>
          </p:cNvCxnSpPr>
          <p:nvPr/>
        </p:nvCxnSpPr>
        <p:spPr>
          <a:xfrm flipV="1">
            <a:off x="2013412" y="2429838"/>
            <a:ext cx="1989573" cy="4147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22E2F1-BC64-6149-A3BE-507FBCA4B86E}"/>
              </a:ext>
            </a:extLst>
          </p:cNvPr>
          <p:cNvSpPr txBox="1"/>
          <p:nvPr/>
        </p:nvSpPr>
        <p:spPr>
          <a:xfrm flipH="1">
            <a:off x="284894" y="3494251"/>
            <a:ext cx="1363036" cy="738664"/>
          </a:xfrm>
          <a:prstGeom prst="rect">
            <a:avLst/>
          </a:prstGeom>
          <a:noFill/>
        </p:spPr>
        <p:txBody>
          <a:bodyPr wrap="square" lIns="0" tIns="0" rIns="0" bIns="0" rtlCol="0">
            <a:spAutoFit/>
          </a:bodyPr>
          <a:lstStyle/>
          <a:p>
            <a:r>
              <a:rPr lang="en-US" sz="2400" dirty="0"/>
              <a:t>Submit filter edit</a:t>
            </a:r>
          </a:p>
        </p:txBody>
      </p:sp>
      <p:cxnSp>
        <p:nvCxnSpPr>
          <p:cNvPr id="12" name="Straight Arrow Connector 11">
            <a:extLst>
              <a:ext uri="{FF2B5EF4-FFF2-40B4-BE49-F238E27FC236}">
                <a16:creationId xmlns:a16="http://schemas.microsoft.com/office/drawing/2014/main" id="{7487D32A-4655-BC4E-9A25-15291E91C8C8}"/>
              </a:ext>
            </a:extLst>
          </p:cNvPr>
          <p:cNvCxnSpPr>
            <a:cxnSpLocks/>
            <a:stCxn id="11" idx="1"/>
          </p:cNvCxnSpPr>
          <p:nvPr/>
        </p:nvCxnSpPr>
        <p:spPr>
          <a:xfrm flipV="1">
            <a:off x="1647930" y="2934119"/>
            <a:ext cx="5687367" cy="9294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Basic syntax for creating log export filters</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257545"/>
            <a:ext cx="8651429"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800" dirty="0">
                <a:latin typeface="Consolas" panose="020B0609020204030204" pitchFamily="49" charset="0"/>
                <a:cs typeface="Consolas" panose="020B0609020204030204" pitchFamily="49" charset="0"/>
              </a:rPr>
              <a:t>unicorn phoenix</a:t>
            </a:r>
            <a:r>
              <a:rPr lang="en-US" sz="1800" dirty="0"/>
              <a:t> </a:t>
            </a:r>
          </a:p>
          <a:p>
            <a:pPr marL="750888" lvl="1" indent="-342900">
              <a:buFont typeface="Arial" panose="020B0604020202020204" pitchFamily="34" charset="0"/>
              <a:buChar char="•"/>
            </a:pPr>
            <a:r>
              <a:rPr lang="en-US" sz="1800" dirty="0"/>
              <a:t>Finds all log entries containing unicorn </a:t>
            </a:r>
            <a:r>
              <a:rPr lang="en-US" sz="1800" b="1" dirty="0"/>
              <a:t>or</a:t>
            </a:r>
            <a:r>
              <a:rPr lang="en-US" sz="1800" dirty="0"/>
              <a:t> phoenix, in the same or different field(s).</a:t>
            </a:r>
          </a:p>
          <a:p>
            <a:pPr marL="342900" indent="-342900">
              <a:buFont typeface="Arial" panose="020B0604020202020204" pitchFamily="34" charset="0"/>
              <a:buChar char="•"/>
            </a:pPr>
            <a:r>
              <a:rPr lang="en-US" sz="1800" dirty="0">
                <a:latin typeface="Consolas" panose="020B0609020204030204" pitchFamily="49" charset="0"/>
                <a:cs typeface="Consolas" panose="020B0609020204030204" pitchFamily="49" charset="0"/>
              </a:rPr>
              <a:t>status:200</a:t>
            </a:r>
          </a:p>
          <a:p>
            <a:pPr marL="750888" lvl="1" indent="-342900">
              <a:buFont typeface="Arial" panose="020B0604020202020204" pitchFamily="34" charset="0"/>
              <a:buChar char="•"/>
            </a:pPr>
            <a:r>
              <a:rPr lang="en-US" sz="1800" dirty="0"/>
              <a:t>View log entries with a status (field) of (exactly) 200 (value).</a:t>
            </a:r>
          </a:p>
          <a:p>
            <a:pPr marL="750888" lvl="1"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A space in between query (ex. </a:t>
            </a:r>
            <a:r>
              <a:rPr lang="en-US" sz="1800" dirty="0">
                <a:latin typeface="Consolas" panose="020B0609020204030204" pitchFamily="49" charset="0"/>
                <a:cs typeface="Consolas" panose="020B0609020204030204" pitchFamily="49" charset="0"/>
              </a:rPr>
              <a:t>unicorn phoenix</a:t>
            </a:r>
            <a:r>
              <a:rPr lang="en-US" sz="1800" dirty="0"/>
              <a:t>  </a:t>
            </a:r>
            <a:r>
              <a:rPr lang="en-US" sz="1800" dirty="0">
                <a:latin typeface="Consolas" panose="020B0609020204030204" pitchFamily="49" charset="0"/>
                <a:cs typeface="Consolas" panose="020B0609020204030204" pitchFamily="49" charset="0"/>
              </a:rPr>
              <a:t>status:200</a:t>
            </a:r>
            <a:r>
              <a:rPr lang="en-US" sz="1800" dirty="0"/>
              <a:t>) signifies </a:t>
            </a:r>
            <a:r>
              <a:rPr lang="en-US" sz="1800" b="1" dirty="0"/>
              <a:t>or</a:t>
            </a:r>
          </a:p>
          <a:p>
            <a:pPr marL="342900" indent="-342900">
              <a:buFont typeface="Arial" panose="020B0604020202020204" pitchFamily="34" charset="0"/>
              <a:buChar char="•"/>
            </a:pPr>
            <a:r>
              <a:rPr lang="en-US" sz="1800" dirty="0"/>
              <a:t>Wrap query in quotes for string literal </a:t>
            </a:r>
            <a:r>
              <a:rPr lang="en-US" sz="1800" dirty="0">
                <a:latin typeface="Consolas" panose="020B0609020204030204" pitchFamily="49" charset="0"/>
                <a:cs typeface="Consolas" panose="020B0609020204030204" pitchFamily="49" charset="0"/>
              </a:rPr>
              <a:t>(“unicorn phoenix”)</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 </a:t>
            </a:r>
            <a:r>
              <a:rPr lang="en-US" sz="1800" dirty="0">
                <a:latin typeface="Calibri" panose="020F0502020204030204" pitchFamily="34" charset="0"/>
                <a:cs typeface="Calibri" panose="020F0502020204030204" pitchFamily="34" charset="0"/>
              </a:rPr>
              <a:t>(minus sign) in front of a string excludes the string from the returned results</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a:t>
            </a:r>
            <a:r>
              <a:rPr lang="en-US" sz="1800" dirty="0"/>
              <a:t> Does </a:t>
            </a:r>
            <a:r>
              <a:rPr lang="en-US" sz="1800" b="1" dirty="0"/>
              <a:t>NOT</a:t>
            </a:r>
            <a:r>
              <a:rPr lang="en-US" sz="1800" dirty="0"/>
              <a:t> mean wildcard</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OR, AND, NOT, etc. </a:t>
            </a:r>
            <a:r>
              <a:rPr lang="en-US" sz="1800" dirty="0"/>
              <a:t>Boolean operators are not supported</a:t>
            </a:r>
          </a:p>
          <a:p>
            <a:pPr marL="342900" indent="-342900">
              <a:buFont typeface="Arial" panose="020B0604020202020204" pitchFamily="34" charset="0"/>
              <a:buChar char="•"/>
            </a:pPr>
            <a:r>
              <a:rPr lang="en-US" sz="1800" dirty="0"/>
              <a:t>Basic filter syntax fully detailed here</a:t>
            </a:r>
          </a:p>
          <a:p>
            <a:pPr marL="750888" lvl="1" indent="-342900">
              <a:buFont typeface="Arial" panose="020B0604020202020204" pitchFamily="34" charset="0"/>
              <a:buChar char="•"/>
            </a:pPr>
            <a:r>
              <a:rPr lang="en-US" sz="1800" dirty="0">
                <a:hlinkClick r:id="rId3"/>
              </a:rPr>
              <a:t>https://cloud.google.com/logging/docs/view/basic-filters</a:t>
            </a:r>
            <a:r>
              <a:rPr lang="en-US" sz="1800" dirty="0"/>
              <a:t> </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3862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Advanced filter syntax for creating log export filters</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360098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a:t>Advanced filters provide support for wildcards, Boolean operators, grouping, greater than/less than comparison, regex-like logical parsing, and more.</a:t>
            </a:r>
          </a:p>
          <a:p>
            <a:pPr marL="285750" indent="-285750">
              <a:buFont typeface="Arial" panose="020B0604020202020204" pitchFamily="34" charset="0"/>
              <a:buChar char="•"/>
            </a:pPr>
            <a:r>
              <a:rPr lang="en-US" sz="1800" dirty="0"/>
              <a:t>Basic example of advanced filter syntax:     </a:t>
            </a:r>
          </a:p>
          <a:p>
            <a:r>
              <a:rPr lang="en-US" sz="1800" dirty="0"/>
              <a:t>	</a:t>
            </a:r>
            <a:endParaRPr lang="en-US" sz="1800" dirty="0">
              <a:highlight>
                <a:srgbClr val="000000"/>
              </a:highlight>
            </a:endParaRPr>
          </a:p>
          <a:p>
            <a:pPr marL="285750" indent="-285750">
              <a:buFont typeface="Arial" panose="020B0604020202020204" pitchFamily="34" charset="0"/>
              <a:buChar char="•"/>
            </a:pPr>
            <a:endParaRPr lang="en-US" sz="1800" dirty="0">
              <a:highlight>
                <a:srgbClr val="000000"/>
              </a:highlight>
            </a:endParaRPr>
          </a:p>
          <a:p>
            <a:endParaRPr lang="en-US" sz="1800" dirty="0"/>
          </a:p>
          <a:p>
            <a:pPr marL="285750" indent="-285750">
              <a:buFont typeface="Arial" panose="020B0604020202020204" pitchFamily="34" charset="0"/>
              <a:buChar char="•"/>
            </a:pPr>
            <a:r>
              <a:rPr lang="en-US" sz="1800" dirty="0"/>
              <a:t>Using advanced filter syntax requires converting the search filter to and advanced filter</a:t>
            </a:r>
            <a:endParaRPr lang="en-US" sz="1800" b="1" dirty="0"/>
          </a:p>
          <a:p>
            <a:endParaRPr lang="en-US" sz="1800" dirty="0"/>
          </a:p>
          <a:p>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Advanced filter syntax fully detailed here:</a:t>
            </a:r>
          </a:p>
          <a:p>
            <a:pPr marL="750888" lvl="1" indent="-342900">
              <a:buFont typeface="Arial" panose="020B0604020202020204" pitchFamily="34" charset="0"/>
              <a:buChar char="•"/>
            </a:pPr>
            <a:r>
              <a:rPr lang="en-US" sz="1800" dirty="0">
                <a:hlinkClick r:id="rId3"/>
              </a:rPr>
              <a:t>https://cloud.google.com/logging/docs/view/advanced-filters</a:t>
            </a:r>
            <a:r>
              <a:rPr lang="en-US" sz="1800" dirty="0"/>
              <a:t> </a:t>
            </a:r>
            <a:endParaRPr lang="en-US" sz="2400" dirty="0"/>
          </a:p>
        </p:txBody>
      </p:sp>
      <p:pic>
        <p:nvPicPr>
          <p:cNvPr id="6" name="Picture 5">
            <a:extLst>
              <a:ext uri="{FF2B5EF4-FFF2-40B4-BE49-F238E27FC236}">
                <a16:creationId xmlns:a16="http://schemas.microsoft.com/office/drawing/2014/main" id="{08A56FE9-F1F6-DE45-A9AD-1DC0B6795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658" y="2942818"/>
            <a:ext cx="4157087" cy="1258762"/>
          </a:xfrm>
          <a:prstGeom prst="rect">
            <a:avLst/>
          </a:prstGeom>
        </p:spPr>
      </p:pic>
      <p:sp>
        <p:nvSpPr>
          <p:cNvPr id="7" name="TextBox 6">
            <a:extLst>
              <a:ext uri="{FF2B5EF4-FFF2-40B4-BE49-F238E27FC236}">
                <a16:creationId xmlns:a16="http://schemas.microsoft.com/office/drawing/2014/main" id="{CB417976-E588-C848-B0BA-864663DEB8B5}"/>
              </a:ext>
            </a:extLst>
          </p:cNvPr>
          <p:cNvSpPr txBox="1"/>
          <p:nvPr/>
        </p:nvSpPr>
        <p:spPr>
          <a:xfrm flipH="1">
            <a:off x="1145511" y="3264422"/>
            <a:ext cx="2293955" cy="615553"/>
          </a:xfrm>
          <a:prstGeom prst="rect">
            <a:avLst/>
          </a:prstGeom>
          <a:noFill/>
        </p:spPr>
        <p:txBody>
          <a:bodyPr wrap="square" lIns="0" tIns="0" rIns="0" bIns="0" rtlCol="0">
            <a:spAutoFit/>
          </a:bodyPr>
          <a:lstStyle/>
          <a:p>
            <a:r>
              <a:rPr lang="en-US" sz="2000" dirty="0"/>
              <a:t>Convert to advanced filter here</a:t>
            </a:r>
          </a:p>
        </p:txBody>
      </p:sp>
      <p:cxnSp>
        <p:nvCxnSpPr>
          <p:cNvPr id="8" name="Straight Arrow Connector 7">
            <a:extLst>
              <a:ext uri="{FF2B5EF4-FFF2-40B4-BE49-F238E27FC236}">
                <a16:creationId xmlns:a16="http://schemas.microsoft.com/office/drawing/2014/main" id="{BED1B3E8-53EC-234E-937A-FE786245CFB9}"/>
              </a:ext>
            </a:extLst>
          </p:cNvPr>
          <p:cNvCxnSpPr>
            <a:cxnSpLocks/>
            <a:stCxn id="7" idx="1"/>
          </p:cNvCxnSpPr>
          <p:nvPr/>
        </p:nvCxnSpPr>
        <p:spPr>
          <a:xfrm flipV="1">
            <a:off x="3439466" y="3264423"/>
            <a:ext cx="3758601" cy="3077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4CB854-2565-EE40-832C-D9FCBA5E5AAC}"/>
              </a:ext>
            </a:extLst>
          </p:cNvPr>
          <p:cNvSpPr txBox="1"/>
          <p:nvPr/>
        </p:nvSpPr>
        <p:spPr>
          <a:xfrm>
            <a:off x="609278" y="1946773"/>
            <a:ext cx="2653169" cy="646331"/>
          </a:xfrm>
          <a:prstGeom prst="rect">
            <a:avLst/>
          </a:prstGeom>
          <a:solidFill>
            <a:schemeClr val="tx1"/>
          </a:solidFill>
        </p:spPr>
        <p:txBody>
          <a:bodyPr wrap="square" lIns="0" tIns="0" rIns="0" bIns="0" rtlCol="0">
            <a:spAutoFit/>
          </a:bodyPr>
          <a:lstStyle/>
          <a:p>
            <a:r>
              <a:rPr lang="en-US" sz="1400" dirty="0" err="1">
                <a:solidFill>
                  <a:schemeClr val="bg1"/>
                </a:solidFill>
              </a:rPr>
              <a:t>resource.type</a:t>
            </a:r>
            <a:r>
              <a:rPr lang="en-US" sz="1400" dirty="0">
                <a:solidFill>
                  <a:schemeClr val="bg1"/>
                </a:solidFill>
              </a:rPr>
              <a:t> = "</a:t>
            </a:r>
            <a:r>
              <a:rPr lang="en-US" sz="1400" dirty="0" err="1">
                <a:solidFill>
                  <a:schemeClr val="bg1"/>
                </a:solidFill>
              </a:rPr>
              <a:t>gce_instance</a:t>
            </a:r>
            <a:r>
              <a:rPr lang="en-US" sz="1400" dirty="0">
                <a:solidFill>
                  <a:schemeClr val="bg1"/>
                </a:solidFill>
              </a:rPr>
              <a:t>" AND</a:t>
            </a:r>
            <a:br>
              <a:rPr lang="en-US" sz="1400" dirty="0">
                <a:solidFill>
                  <a:schemeClr val="bg1"/>
                </a:solidFill>
              </a:rPr>
            </a:br>
            <a:r>
              <a:rPr lang="en-US" sz="1400" dirty="0">
                <a:solidFill>
                  <a:schemeClr val="bg1"/>
                </a:solidFill>
              </a:rPr>
              <a:t>severity &gt;= ERROR AND</a:t>
            </a:r>
            <a:br>
              <a:rPr lang="en-US" sz="1400" dirty="0">
                <a:solidFill>
                  <a:schemeClr val="bg1"/>
                </a:solidFill>
              </a:rPr>
            </a:br>
            <a:r>
              <a:rPr lang="en-US" sz="1400" dirty="0">
                <a:solidFill>
                  <a:schemeClr val="bg1"/>
                </a:solidFill>
              </a:rPr>
              <a:t>NOT </a:t>
            </a:r>
            <a:r>
              <a:rPr lang="en-US" sz="1400" dirty="0" err="1">
                <a:solidFill>
                  <a:schemeClr val="bg1"/>
                </a:solidFill>
              </a:rPr>
              <a:t>textPayload:robot</a:t>
            </a:r>
            <a:endParaRPr lang="en-US" sz="1400" dirty="0">
              <a:solidFill>
                <a:schemeClr val="bg1"/>
              </a:solidFill>
            </a:endParaRPr>
          </a:p>
        </p:txBody>
      </p:sp>
    </p:spTree>
    <p:extLst>
      <p:ext uri="{BB962C8B-B14F-4D97-AF65-F5344CB8AC3E}">
        <p14:creationId xmlns:p14="http://schemas.microsoft.com/office/powerpoint/2010/main" val="366817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Advanced filter library</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360098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err="1"/>
              <a:t>Stackdriver</a:t>
            </a:r>
            <a:r>
              <a:rPr lang="en-US" sz="1800" dirty="0"/>
              <a:t> logging provides a library of common filters that can be used to specify specific services and/or types of events.  Mix and match </a:t>
            </a:r>
            <a:r>
              <a:rPr lang="en-US" sz="1800"/>
              <a:t>as needed!</a:t>
            </a:r>
            <a:endParaRPr lang="en-US" sz="1800" dirty="0"/>
          </a:p>
          <a:p>
            <a:pPr marL="285750" indent="-285750">
              <a:buFont typeface="Arial" panose="020B0604020202020204" pitchFamily="34" charset="0"/>
              <a:buChar char="•"/>
            </a:pPr>
            <a:r>
              <a:rPr lang="en-US" sz="1800" dirty="0"/>
              <a:t>For example, see the example Security logging filters from the library below.</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Complete filter list provided here:</a:t>
            </a:r>
          </a:p>
          <a:p>
            <a:pPr marL="693738" lvl="1" indent="-285750">
              <a:buFont typeface="Arial" panose="020B0604020202020204" pitchFamily="34" charset="0"/>
              <a:buChar char="•"/>
            </a:pPr>
            <a:r>
              <a:rPr lang="en-US" sz="1800" dirty="0">
                <a:hlinkClick r:id="rId3"/>
              </a:rPr>
              <a:t>https://cloud.google.com/logging/docs/view/filters-library</a:t>
            </a:r>
            <a:endParaRPr lang="en-US" sz="1800" dirty="0"/>
          </a:p>
        </p:txBody>
      </p:sp>
      <p:pic>
        <p:nvPicPr>
          <p:cNvPr id="12" name="Picture 11">
            <a:extLst>
              <a:ext uri="{FF2B5EF4-FFF2-40B4-BE49-F238E27FC236}">
                <a16:creationId xmlns:a16="http://schemas.microsoft.com/office/drawing/2014/main" id="{351E2429-C9BB-5E48-97EC-03A2594E9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57" y="1953928"/>
            <a:ext cx="4193617" cy="2113545"/>
          </a:xfrm>
          <a:prstGeom prst="rect">
            <a:avLst/>
          </a:prstGeom>
        </p:spPr>
      </p:pic>
    </p:spTree>
    <p:extLst>
      <p:ext uri="{BB962C8B-B14F-4D97-AF65-F5344CB8AC3E}">
        <p14:creationId xmlns:p14="http://schemas.microsoft.com/office/powerpoint/2010/main" val="406338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3.5</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Get the logging sink Writer Identity/Service account</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55399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a:t>The Service account created for interacting with the logging sink needs correct IAM permissions before it can begin writing to the Pub/Sub topic.</a:t>
            </a:r>
          </a:p>
        </p:txBody>
      </p:sp>
      <p:pic>
        <p:nvPicPr>
          <p:cNvPr id="9" name="Picture 8">
            <a:extLst>
              <a:ext uri="{FF2B5EF4-FFF2-40B4-BE49-F238E27FC236}">
                <a16:creationId xmlns:a16="http://schemas.microsoft.com/office/drawing/2014/main" id="{C7C6A473-00A7-CB46-858D-20757F82B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394" y="1680934"/>
            <a:ext cx="5486400" cy="3002466"/>
          </a:xfrm>
          <a:prstGeom prst="rect">
            <a:avLst/>
          </a:prstGeom>
        </p:spPr>
      </p:pic>
      <p:sp>
        <p:nvSpPr>
          <p:cNvPr id="12" name="TextBox 11">
            <a:extLst>
              <a:ext uri="{FF2B5EF4-FFF2-40B4-BE49-F238E27FC236}">
                <a16:creationId xmlns:a16="http://schemas.microsoft.com/office/drawing/2014/main" id="{B61CEBB9-0275-944F-992C-4D5B9E1D955B}"/>
              </a:ext>
            </a:extLst>
          </p:cNvPr>
          <p:cNvSpPr txBox="1"/>
          <p:nvPr/>
        </p:nvSpPr>
        <p:spPr>
          <a:xfrm flipH="1">
            <a:off x="586942" y="2919966"/>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a:off x="1949381" y="3132730"/>
            <a:ext cx="2049863" cy="56506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51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F3E3CF-554D-FD49-A365-636744E83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491" y="1310467"/>
            <a:ext cx="6226629" cy="3459238"/>
          </a:xfrm>
          <a:prstGeom prst="rect">
            <a:avLst/>
          </a:prstGeom>
        </p:spPr>
      </p:pic>
      <p:sp>
        <p:nvSpPr>
          <p:cNvPr id="3" name="Title 2"/>
          <p:cNvSpPr>
            <a:spLocks noGrp="1"/>
          </p:cNvSpPr>
          <p:nvPr>
            <p:ph type="title"/>
          </p:nvPr>
        </p:nvSpPr>
        <p:spPr/>
        <p:txBody>
          <a:bodyPr/>
          <a:lstStyle/>
          <a:p>
            <a:r>
              <a:rPr lang="en-US" dirty="0"/>
              <a:t>Configure the logging export – Part 3.5</a:t>
            </a:r>
            <a:br>
              <a:rPr lang="en-US" dirty="0"/>
            </a:br>
            <a:endParaRPr lang="en-US" dirty="0"/>
          </a:p>
        </p:txBody>
      </p:sp>
      <p:sp>
        <p:nvSpPr>
          <p:cNvPr id="4" name="Subtitle 3"/>
          <p:cNvSpPr>
            <a:spLocks noGrp="1"/>
          </p:cNvSpPr>
          <p:nvPr>
            <p:ph type="subTitle" idx="12"/>
          </p:nvPr>
        </p:nvSpPr>
        <p:spPr>
          <a:xfrm>
            <a:off x="442027" y="732644"/>
            <a:ext cx="8259945" cy="308791"/>
          </a:xfrm>
        </p:spPr>
        <p:txBody>
          <a:bodyPr/>
          <a:lstStyle/>
          <a:p>
            <a:r>
              <a:rPr lang="en-US" dirty="0"/>
              <a:t>Get the logging sink Writer Identity/Service account. Keep track of this service account, you will need it in the next part</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2919966"/>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flipV="1">
            <a:off x="1949381" y="2532185"/>
            <a:ext cx="4772966" cy="60054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45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89732-2B35-E64A-BF40-BB54DC2C9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978" y="1491201"/>
            <a:ext cx="5942994" cy="2926843"/>
          </a:xfrm>
          <a:prstGeom prst="rect">
            <a:avLst/>
          </a:prstGeom>
        </p:spPr>
      </p:pic>
      <p:sp>
        <p:nvSpPr>
          <p:cNvPr id="3" name="Title 2"/>
          <p:cNvSpPr>
            <a:spLocks noGrp="1"/>
          </p:cNvSpPr>
          <p:nvPr>
            <p:ph type="title"/>
          </p:nvPr>
        </p:nvSpPr>
        <p:spPr>
          <a:xfrm>
            <a:off x="-1266093" y="219487"/>
            <a:ext cx="11826910"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From the GCP Service menu, scroll to Pub/Sub, click and select Topics</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1809575"/>
            <a:ext cx="638957" cy="369332"/>
          </a:xfrm>
          <a:prstGeom prst="rect">
            <a:avLst/>
          </a:prstGeom>
          <a:noFill/>
        </p:spPr>
        <p:txBody>
          <a:bodyPr wrap="square" lIns="0" tIns="0" rIns="0" bIns="0" rtlCol="0">
            <a:spAutoFit/>
          </a:bodyPr>
          <a:lstStyle/>
          <a:p>
            <a:r>
              <a:rPr lang="en-US" sz="2400" dirty="0"/>
              <a:t>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a:stCxn id="12" idx="1"/>
          </p:cNvCxnSpPr>
          <p:nvPr/>
        </p:nvCxnSpPr>
        <p:spPr>
          <a:xfrm>
            <a:off x="1225899" y="1994241"/>
            <a:ext cx="1533079" cy="70062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FEF6B6-8E0C-A143-B853-0BC31B542F63}"/>
              </a:ext>
            </a:extLst>
          </p:cNvPr>
          <p:cNvSpPr txBox="1"/>
          <p:nvPr/>
        </p:nvSpPr>
        <p:spPr>
          <a:xfrm flipH="1">
            <a:off x="586942" y="3832333"/>
            <a:ext cx="1362439"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D32288F9-E6E7-F64B-9AC2-02D0217D9404}"/>
              </a:ext>
            </a:extLst>
          </p:cNvPr>
          <p:cNvCxnSpPr>
            <a:cxnSpLocks/>
            <a:stCxn id="10" idx="1"/>
          </p:cNvCxnSpPr>
          <p:nvPr/>
        </p:nvCxnSpPr>
        <p:spPr>
          <a:xfrm flipV="1">
            <a:off x="1949381" y="2825929"/>
            <a:ext cx="1959428" cy="137573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578507-61AD-154A-B178-58A30C29B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795" y="1041435"/>
            <a:ext cx="6957951" cy="3615406"/>
          </a:xfrm>
          <a:prstGeom prst="rect">
            <a:avLst/>
          </a:prstGeom>
        </p:spPr>
      </p:pic>
      <p:sp>
        <p:nvSpPr>
          <p:cNvPr id="3" name="Title 2"/>
          <p:cNvSpPr>
            <a:spLocks noGrp="1"/>
          </p:cNvSpPr>
          <p:nvPr>
            <p:ph type="title"/>
          </p:nvPr>
        </p:nvSpPr>
        <p:spPr>
          <a:xfrm>
            <a:off x="-1266093" y="219487"/>
            <a:ext cx="11826910"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Select Permissions for the Pub/Sub topic that you created in the previous part</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1809575"/>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a:off x="1949381" y="2022340"/>
            <a:ext cx="4432565" cy="64582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20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3850D-1E46-F143-BA6E-CFF918905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93" y="1338607"/>
            <a:ext cx="6089739" cy="3082564"/>
          </a:xfrm>
          <a:prstGeom prst="rect">
            <a:avLst/>
          </a:prstGeom>
        </p:spPr>
      </p:pic>
      <p:sp>
        <p:nvSpPr>
          <p:cNvPr id="3" name="Title 2"/>
          <p:cNvSpPr>
            <a:spLocks noGrp="1"/>
          </p:cNvSpPr>
          <p:nvPr>
            <p:ph type="title"/>
          </p:nvPr>
        </p:nvSpPr>
        <p:spPr>
          <a:xfrm>
            <a:off x="-1266093" y="219487"/>
            <a:ext cx="11826910"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Provide the Service account created for the logging export from the previous part and select Pub/Sub Publisher for the role</a:t>
            </a:r>
          </a:p>
        </p:txBody>
      </p:sp>
      <p:sp>
        <p:nvSpPr>
          <p:cNvPr id="11" name="TextBox 10">
            <a:extLst>
              <a:ext uri="{FF2B5EF4-FFF2-40B4-BE49-F238E27FC236}">
                <a16:creationId xmlns:a16="http://schemas.microsoft.com/office/drawing/2014/main" id="{27E65F74-53D8-084C-A9D8-126CA4920D4E}"/>
              </a:ext>
            </a:extLst>
          </p:cNvPr>
          <p:cNvSpPr txBox="1"/>
          <p:nvPr/>
        </p:nvSpPr>
        <p:spPr>
          <a:xfrm flipH="1">
            <a:off x="162735" y="1458533"/>
            <a:ext cx="2354222" cy="738664"/>
          </a:xfrm>
          <a:prstGeom prst="rect">
            <a:avLst/>
          </a:prstGeom>
          <a:noFill/>
        </p:spPr>
        <p:txBody>
          <a:bodyPr wrap="square" lIns="0" tIns="0" rIns="0" bIns="0" rtlCol="0">
            <a:spAutoFit/>
          </a:bodyPr>
          <a:lstStyle/>
          <a:p>
            <a:r>
              <a:rPr lang="en-US" sz="2400" dirty="0"/>
              <a:t>Log export Service account goes here</a:t>
            </a:r>
          </a:p>
        </p:txBody>
      </p:sp>
      <p:cxnSp>
        <p:nvCxnSpPr>
          <p:cNvPr id="14" name="Straight Arrow Connector 13">
            <a:extLst>
              <a:ext uri="{FF2B5EF4-FFF2-40B4-BE49-F238E27FC236}">
                <a16:creationId xmlns:a16="http://schemas.microsoft.com/office/drawing/2014/main" id="{EDAD74CF-5BEC-DD45-9C08-2A4027A808C5}"/>
              </a:ext>
            </a:extLst>
          </p:cNvPr>
          <p:cNvCxnSpPr>
            <a:cxnSpLocks/>
            <a:stCxn id="11" idx="1"/>
          </p:cNvCxnSpPr>
          <p:nvPr/>
        </p:nvCxnSpPr>
        <p:spPr>
          <a:xfrm>
            <a:off x="2516957" y="1827865"/>
            <a:ext cx="4590853" cy="84615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AC6858-20B4-4246-95A6-60366603665E}"/>
              </a:ext>
            </a:extLst>
          </p:cNvPr>
          <p:cNvSpPr txBox="1"/>
          <p:nvPr/>
        </p:nvSpPr>
        <p:spPr>
          <a:xfrm flipH="1">
            <a:off x="162735" y="2939852"/>
            <a:ext cx="2354222" cy="738664"/>
          </a:xfrm>
          <a:prstGeom prst="rect">
            <a:avLst/>
          </a:prstGeom>
          <a:noFill/>
        </p:spPr>
        <p:txBody>
          <a:bodyPr wrap="square" lIns="0" tIns="0" rIns="0" bIns="0" rtlCol="0">
            <a:spAutoFit/>
          </a:bodyPr>
          <a:lstStyle/>
          <a:p>
            <a:r>
              <a:rPr lang="en-US" sz="2400" dirty="0"/>
              <a:t>Select the Pub/Sub Publisher role</a:t>
            </a:r>
          </a:p>
        </p:txBody>
      </p:sp>
      <p:cxnSp>
        <p:nvCxnSpPr>
          <p:cNvPr id="13" name="Straight Arrow Connector 12">
            <a:extLst>
              <a:ext uri="{FF2B5EF4-FFF2-40B4-BE49-F238E27FC236}">
                <a16:creationId xmlns:a16="http://schemas.microsoft.com/office/drawing/2014/main" id="{92EFA202-44F6-C041-87E8-E2AC60DAF705}"/>
              </a:ext>
            </a:extLst>
          </p:cNvPr>
          <p:cNvCxnSpPr>
            <a:cxnSpLocks/>
            <a:stCxn id="12" idx="1"/>
          </p:cNvCxnSpPr>
          <p:nvPr/>
        </p:nvCxnSpPr>
        <p:spPr>
          <a:xfrm>
            <a:off x="2516957" y="3309184"/>
            <a:ext cx="5590095" cy="16930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93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GCP Service account with correct roles attached</a:t>
            </a:r>
          </a:p>
          <a:p>
            <a:pPr lvl="1"/>
            <a:r>
              <a:rPr lang="en-US" dirty="0"/>
              <a:t>GCP Service account key (JSON file)</a:t>
            </a:r>
          </a:p>
          <a:p>
            <a:pPr lvl="1"/>
            <a:r>
              <a:rPr lang="en-US" dirty="0"/>
              <a:t>GCP </a:t>
            </a:r>
            <a:r>
              <a:rPr lang="en-US" dirty="0" err="1"/>
              <a:t>Stackdriver</a:t>
            </a:r>
            <a:r>
              <a:rPr lang="en-US" dirty="0"/>
              <a:t> log set up</a:t>
            </a:r>
          </a:p>
          <a:p>
            <a:pPr lvl="1"/>
            <a:r>
              <a:rPr lang="en-US" dirty="0"/>
              <a:t>GCP Cloud Monitoring set up </a:t>
            </a:r>
          </a:p>
          <a:p>
            <a:pPr lvl="1"/>
            <a:r>
              <a:rPr lang="en-US" dirty="0"/>
              <a:t>GCP Billing set up </a:t>
            </a:r>
          </a:p>
          <a:p>
            <a:pPr lvl="1"/>
            <a:r>
              <a:rPr lang="en-US" dirty="0"/>
              <a:t>GCP Pub/Sub set up</a:t>
            </a:r>
            <a:endParaRPr lang="en-US" b="1" dirty="0"/>
          </a:p>
          <a:p>
            <a:r>
              <a:rPr lang="en-US" dirty="0"/>
              <a:t>Once the GCP environment is setup, you can continue configuring the data ingest entirely in the Splunk Add-on for GCP.</a:t>
            </a:r>
          </a:p>
        </p:txBody>
      </p:sp>
      <p:sp>
        <p:nvSpPr>
          <p:cNvPr id="3" name="Title 2"/>
          <p:cNvSpPr>
            <a:spLocks noGrp="1"/>
          </p:cNvSpPr>
          <p:nvPr>
            <p:ph type="title"/>
          </p:nvPr>
        </p:nvSpPr>
        <p:spPr/>
        <p:txBody>
          <a:bodyPr/>
          <a:lstStyle/>
          <a:p>
            <a:r>
              <a:rPr lang="en-US" dirty="0"/>
              <a:t>Summary: GCP Setup</a:t>
            </a:r>
          </a:p>
        </p:txBody>
      </p:sp>
      <p:sp>
        <p:nvSpPr>
          <p:cNvPr id="4" name="Subtitle 3"/>
          <p:cNvSpPr>
            <a:spLocks noGrp="1"/>
          </p:cNvSpPr>
          <p:nvPr>
            <p:ph type="subTitle" idx="12"/>
          </p:nvPr>
        </p:nvSpPr>
        <p:spPr/>
        <p:txBody>
          <a:bodyPr/>
          <a:lstStyle/>
          <a:p>
            <a:r>
              <a:rPr lang="en-US" dirty="0"/>
              <a:t>Summary for GCP Setup</a:t>
            </a:r>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303715" y="731539"/>
            <a:ext cx="8516472" cy="269817"/>
          </a:xfrm>
        </p:spPr>
        <p:txBody>
          <a:bodyPr/>
          <a:lstStyle/>
          <a:p>
            <a:r>
              <a:rPr lang="en-US" sz="1600" dirty="0"/>
              <a:t>Provide a Title, Description, ID, and Role Launch Stage (General Availability as a default). Then click Add Permissions.</a:t>
            </a:r>
          </a:p>
        </p:txBody>
      </p:sp>
      <p:pic>
        <p:nvPicPr>
          <p:cNvPr id="5" name="Picture 4">
            <a:extLst>
              <a:ext uri="{FF2B5EF4-FFF2-40B4-BE49-F238E27FC236}">
                <a16:creationId xmlns:a16="http://schemas.microsoft.com/office/drawing/2014/main" id="{FF5A1F42-9094-7E47-97F4-9B890FD2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626" y="1237129"/>
            <a:ext cx="6127561" cy="3360630"/>
          </a:xfrm>
          <a:prstGeom prst="rect">
            <a:avLst/>
          </a:prstGeom>
        </p:spPr>
      </p:pic>
      <p:sp>
        <p:nvSpPr>
          <p:cNvPr id="10" name="TextBox 9">
            <a:extLst>
              <a:ext uri="{FF2B5EF4-FFF2-40B4-BE49-F238E27FC236}">
                <a16:creationId xmlns:a16="http://schemas.microsoft.com/office/drawing/2014/main" id="{29365F65-32CE-B84B-B1BE-42F04D1D4CF0}"/>
              </a:ext>
            </a:extLst>
          </p:cNvPr>
          <p:cNvSpPr txBox="1"/>
          <p:nvPr/>
        </p:nvSpPr>
        <p:spPr>
          <a:xfrm flipH="1">
            <a:off x="439271" y="2777279"/>
            <a:ext cx="1335741" cy="369332"/>
          </a:xfrm>
          <a:prstGeom prst="rect">
            <a:avLst/>
          </a:prstGeom>
          <a:noFill/>
        </p:spPr>
        <p:txBody>
          <a:bodyPr wrap="square" lIns="0" tIns="0" rIns="0" bIns="0" rtlCol="0">
            <a:spAutoFit/>
          </a:bodyPr>
          <a:lstStyle/>
          <a:p>
            <a:r>
              <a:rPr lang="en-US" sz="2400" dirty="0"/>
              <a:t>Click here</a:t>
            </a:r>
          </a:p>
        </p:txBody>
      </p:sp>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a:off x="1775012" y="2961945"/>
            <a:ext cx="2052917" cy="38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33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202" y="732517"/>
            <a:ext cx="5960720" cy="2124536"/>
          </a:xfrm>
        </p:spPr>
        <p:txBody>
          <a:bodyPr/>
          <a:lstStyle/>
          <a:p>
            <a:r>
              <a:rPr lang="en-US" dirty="0"/>
              <a:t>Continue to Module 2: </a:t>
            </a:r>
            <a:br>
              <a:rPr lang="en-US" dirty="0"/>
            </a:br>
            <a:r>
              <a:rPr lang="en-US" dirty="0"/>
              <a:t>Configuring the Splunk Add-on for GCP</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In the </a:t>
            </a:r>
            <a:r>
              <a:rPr lang="en-US" sz="1600" b="1" dirty="0"/>
              <a:t>Filter table </a:t>
            </a:r>
            <a:r>
              <a:rPr lang="en-US" sz="1600" dirty="0"/>
              <a:t>input (NOT the Filter permissions by role input), type </a:t>
            </a:r>
            <a:r>
              <a:rPr lang="en-US" sz="1600" dirty="0" err="1">
                <a:latin typeface="Consolas" panose="020B0609020204030204" pitchFamily="49" charset="0"/>
                <a:cs typeface="Consolas" panose="020B0609020204030204" pitchFamily="49" charset="0"/>
              </a:rPr>
              <a:t>storage.buckets.list</a:t>
            </a:r>
            <a:endParaRPr lang="en-US" sz="16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29365F65-32CE-B84B-B1BE-42F04D1D4CF0}"/>
              </a:ext>
            </a:extLst>
          </p:cNvPr>
          <p:cNvSpPr txBox="1"/>
          <p:nvPr/>
        </p:nvSpPr>
        <p:spPr>
          <a:xfrm flipH="1">
            <a:off x="439271" y="2777279"/>
            <a:ext cx="1335741" cy="369332"/>
          </a:xfrm>
          <a:prstGeom prst="rect">
            <a:avLst/>
          </a:prstGeom>
          <a:noFill/>
        </p:spPr>
        <p:txBody>
          <a:bodyPr wrap="square" lIns="0" tIns="0" rIns="0" bIns="0" rtlCol="0">
            <a:spAutoFit/>
          </a:bodyPr>
          <a:lstStyle/>
          <a:p>
            <a:r>
              <a:rPr lang="en-US" sz="2400" dirty="0"/>
              <a:t>Filter here</a:t>
            </a:r>
          </a:p>
        </p:txBody>
      </p:sp>
      <p:pic>
        <p:nvPicPr>
          <p:cNvPr id="6" name="Picture 5">
            <a:extLst>
              <a:ext uri="{FF2B5EF4-FFF2-40B4-BE49-F238E27FC236}">
                <a16:creationId xmlns:a16="http://schemas.microsoft.com/office/drawing/2014/main" id="{4D00E3E4-B75B-534A-84D8-29ED70D5A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752" y="1012530"/>
            <a:ext cx="3164541" cy="3731478"/>
          </a:xfrm>
          <a:prstGeom prst="rect">
            <a:avLst/>
          </a:prstGeom>
        </p:spPr>
      </p:pic>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flipV="1">
            <a:off x="1775012" y="1945341"/>
            <a:ext cx="1559859" cy="10166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2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8107</TotalTime>
  <Words>3156</Words>
  <Application>Microsoft Macintosh PowerPoint</Application>
  <PresentationFormat>On-screen Show (16:9)</PresentationFormat>
  <Paragraphs>419</Paragraphs>
  <Slides>80</Slides>
  <Notes>74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.LucidaGrandeUI</vt:lpstr>
      <vt:lpstr>ＭＳ Ｐゴシック</vt:lpstr>
      <vt:lpstr>Arial</vt:lpstr>
      <vt:lpstr>Calibri</vt:lpstr>
      <vt:lpstr>Consolas</vt:lpstr>
      <vt:lpstr>Mangal</vt:lpstr>
      <vt:lpstr>Splunk2017</vt:lpstr>
      <vt:lpstr>Cooking with GCP and Splunk</vt:lpstr>
      <vt:lpstr>Setting up GCP</vt:lpstr>
      <vt:lpstr>Setting up GCP</vt:lpstr>
      <vt:lpstr>Create a GCP Service account</vt:lpstr>
      <vt:lpstr>Table of Contents: Creating a GCP Service account</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Service account – Part 2</vt:lpstr>
      <vt:lpstr>Creating a Service account – Part 2</vt:lpstr>
      <vt:lpstr>Creating a Service account – Part 2</vt:lpstr>
      <vt:lpstr>Adding permissions to a service account– Part 2.5</vt:lpstr>
      <vt:lpstr>Adding permissions to a service account– Part 2.5</vt:lpstr>
      <vt:lpstr>Adding permissions to a service account– Part 2.5</vt:lpstr>
      <vt:lpstr>Creating a Service account – Part 3</vt:lpstr>
      <vt:lpstr>Create Service account – Part 3</vt:lpstr>
      <vt:lpstr>Creating a Service account – Part 3</vt:lpstr>
      <vt:lpstr>Editing Service account roles – Part 4 (Optional)</vt:lpstr>
      <vt:lpstr>Editing Service account roles – Part 4 (Optional)</vt:lpstr>
      <vt:lpstr>Generating Service account keys – Part 5 (Optional)</vt:lpstr>
      <vt:lpstr>Generating Service account keys – Part 5 (Optional)</vt:lpstr>
      <vt:lpstr>Generating Service account keys – Part 5 (Optional)</vt:lpstr>
      <vt:lpstr>Configure GCP services</vt:lpstr>
      <vt:lpstr>Table of Contents: GCP Setup</vt:lpstr>
      <vt:lpstr>Configure GCP billing export </vt:lpstr>
      <vt:lpstr>Table of Contents: GCP billing export </vt:lpstr>
      <vt:lpstr>Creating a bucket in Google Cloud Storage - Part 1</vt:lpstr>
      <vt:lpstr>Creating a bucket in Google Cloud Storage - Part 1</vt:lpstr>
      <vt:lpstr>Creating a bucket in Google Cloud Storage - Part 1</vt:lpstr>
      <vt:lpstr>Permissioning the Cloud Storage Bucket - Part 2</vt:lpstr>
      <vt:lpstr>Permissioning the Cloud Storage Bucket - Part 2</vt:lpstr>
      <vt:lpstr>Permissioning the Cloud Storage Bucket - Part 2</vt:lpstr>
      <vt:lpstr>Configuration of GCP billing export - Part 3</vt:lpstr>
      <vt:lpstr>Configuration of GCP billing export - Part 3</vt:lpstr>
      <vt:lpstr>Configuration of GCP billing export - Part 3</vt:lpstr>
      <vt:lpstr>Configuration of GCP billing export - Part 3</vt:lpstr>
      <vt:lpstr>Configuration of GCP billing export - Part 3</vt:lpstr>
      <vt:lpstr>Configuration of GCP billing export - Part 3</vt:lpstr>
      <vt:lpstr>Configure GCP Cloud Monitoring</vt:lpstr>
      <vt:lpstr>Table of Contents: GCP Cloud Monitoring</vt:lpstr>
      <vt:lpstr>Confirming GCP Service account permissions are correct – Part 1</vt:lpstr>
      <vt:lpstr>Service account roles for GCP Cloud Monitoring</vt:lpstr>
      <vt:lpstr>Configure Pub/Sub</vt:lpstr>
      <vt:lpstr>Table of Contents: Configuring Cloud Pub/Sub</vt:lpstr>
      <vt:lpstr>Splunk and Pub/Sub</vt:lpstr>
      <vt:lpstr>Setting up a Cloud Pub/Sub topic </vt:lpstr>
      <vt:lpstr>Setting up a Cloud Pub/Sub topic</vt:lpstr>
      <vt:lpstr>Setting up a Cloud Pub/Sub topic</vt:lpstr>
      <vt:lpstr>Setting up a Cloud Pub/Sub topic</vt:lpstr>
      <vt:lpstr>Setting up a Cloud Pub/Sub topic</vt:lpstr>
      <vt:lpstr>Configure Stackdriver logging</vt:lpstr>
      <vt:lpstr>Table of Contents: Configuring Stackdriver logging</vt:lpstr>
      <vt:lpstr>Setting up a Cloud Pub/Sub topic – Part 1 </vt:lpstr>
      <vt:lpstr>Setting up a Cloud Pub/Sub topic – Part 1 </vt:lpstr>
      <vt:lpstr>Setting up a Cloud Pub/Sub topic – Part 1 </vt:lpstr>
      <vt:lpstr>Setting up a Cloud Pub/Sub topic – Part 1 </vt:lpstr>
      <vt:lpstr>Setting up a Cloud Pub/Sub topic – Part 1 </vt:lpstr>
      <vt:lpstr>Turn on audit logging for GCP services – Part 2 </vt:lpstr>
      <vt:lpstr>Turn on audit logging for all services – Part 2 </vt:lpstr>
      <vt:lpstr>Turn on audit logging for all services – Part 2 </vt:lpstr>
      <vt:lpstr>Turn on audit logging for all services – Part 2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3.5 </vt:lpstr>
      <vt:lpstr>Configure the logging export – Part 3.5 </vt:lpstr>
      <vt:lpstr>Set IAM policy permissions for the Cloud Pub/Sub topic – Part 4 </vt:lpstr>
      <vt:lpstr>Set IAM policy permissions for the Cloud Pub/Sub topic – Part 4 </vt:lpstr>
      <vt:lpstr>Set IAM policy permissions for the Cloud Pub/Sub topic – Part 4 </vt:lpstr>
      <vt:lpstr>Summary: GCP Setup</vt:lpstr>
      <vt:lpstr>Continue to Module 2:  Configuring the Splunk Add-on for GCP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247</cp:revision>
  <dcterms:created xsi:type="dcterms:W3CDTF">2016-06-30T14:45:34Z</dcterms:created>
  <dcterms:modified xsi:type="dcterms:W3CDTF">2019-06-06T17:23:05Z</dcterms:modified>
</cp:coreProperties>
</file>